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(2 min)</a:t>
            </a:r>
          </a:p>
          <a:p>
            <a:r>
              <a:t>- Souhaiter la bienvenue chaleureusement : c'est la 9e et DERNIERE classe du cours.</a:t>
            </a:r>
          </a:p>
          <a:p>
            <a:r>
              <a:t>- Rappeler le chemin parcouru en une phrase : 'Aujourd'hui on ferme la boucle avec l'intelligence artificielle, qu'on va utiliser pour les memes taches concretes vues dans les semaines precedentes (traduire, ecrire, sante, emploi).'</a:t>
            </a:r>
          </a:p>
          <a:p>
            <a:r>
              <a:t>- Rassurer : on ne va PAS apprendre 'comment ca marche' techniquement — juste comment s'en servir de facon simple et prudente.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2/2 — REDIGER UN COURRIEL (4 min)</a:t>
            </a:r>
          </a:p>
          <a:p>
            <a:r>
              <a:t>- Meme logique que pour traduire, applique a un courriel : decrire la situation en une phrase, demander un brouillon avec un ton precis, puis RELIRE et AJUSTER (nom, date, heure, petites erreurs) avant d'envoyer.</a:t>
            </a:r>
          </a:p>
          <a:p>
            <a:r>
              <a:t>- Point cle a repeter : l'assistant propose un brouillon, mais c'est toujours la personne qui relit, corrige et decide d'envoyer — jamais l'inverse.</a:t>
            </a:r>
          </a:p>
          <a:p>
            <a:r>
              <a:t>- Faire le lien avec le CV et les lettres vues dans les semaines de Word : meme principe, nouvel outil.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SECURITE ET BON SENS (5 min) — diapositive IMPORTANTE, prendre le temps necessaire.</a:t>
            </a:r>
          </a:p>
          <a:p>
            <a:r>
              <a:t>- Meme logique que les semaines precedentes sur les mots de passe et la securite en ligne : un assistant IA n'est PAS un endroit prive et securise pour des informations sensibles — tout ce qu'on ecrit peut etre conserve.</a:t>
            </a:r>
          </a:p>
          <a:p>
            <a:r>
              <a:t>- Lister a voix haute les 4 exemples de la colonne rouge, demander des exemples vecus au groupe.</a:t>
            </a:r>
          </a:p>
          <a:p>
            <a:r>
              <a:t>- Colonne verte : rappeler que pour la sante, le legal/immigration ou le gouvernement, l'IA peut aider a PREPARER des questions ou COMPRENDRE un mot, mais la decision finale et la confirmation viennent toujours d'une source officielle (medecin, avocat, site gouvernemental, organisme comme le notre).</a:t>
            </a:r>
          </a:p>
          <a:p>
            <a:r>
              <a:t>- Ressource officielle a mentionner si le temps le permet : Pensez cybersecurite (gouvernement du Canada) et le guide du gouvernement du Quebec sur l'utilisation securitaire de l'IA (voir diapositive Ressources).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(5 min)</a:t>
            </a:r>
          </a:p>
          <a:p>
            <a:r>
              <a:t>- Faire l'exemple en partage d'ecran, PUIS demander a chacun d'essayer chez soi en meme temps (rester en ligne pour aider en direct).</a:t>
            </a:r>
          </a:p>
          <a:p>
            <a:r>
              <a:t>- Accepter n'importe quel assistant que la personne connait deja ou n'en a jamais utilise — dans ce cas, l'aider a en ouvrir un gratuitement.</a:t>
            </a:r>
          </a:p>
          <a:p>
            <a:r>
              <a:t>- Confirmer verbalement avec chaque participant avant de passer a la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(5 min)</a:t>
            </a:r>
          </a:p>
          <a:p>
            <a:r>
              <a:t>- C'est l'etape la plus importante de toute la classe : developper le reflexe de lecture critique, pas juste 'copier-coller' la reponse sans regarder.</a:t>
            </a:r>
          </a:p>
          <a:p>
            <a:r>
              <a:t>- Demander : la traduction ressemble-t-elle a ce qu'on connait deja de la phrase en francais ? Si quelque chose semble bizarre, on peut demander a l'assistant de reformuler, ou verifier avec un dictionnaire/une autre personne.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(5 min)</a:t>
            </a:r>
          </a:p>
          <a:p>
            <a:r>
              <a:t>- Laisser un peu de liberte : chacun choisit le cas d'usage le plus utile pour sa propre vie (voir la diapositive des 5 cas d'usage).</a:t>
            </a:r>
          </a:p>
          <a:p>
            <a:r>
              <a:t>- Circuler / repondre aux questions individuellement si le format le permet.</a:t>
            </a:r>
          </a:p>
          <a:p>
            <a:r>
              <a:t>- C'est la derniere pratique du cours au complet : prendre un instant pour souligner le chemin parcouru depuis la semaine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avant la fin de la toute derniere classe.</a:t>
            </a:r>
          </a:p>
          <a:p>
            <a:r>
              <a:t>- Profiter pour repondre aux questions en suspens un a un si besoin.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(4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C'est la derniere auto-evaluation du cours — feliciter chaleureusement le groupe peu importe le resultat : l'important est le chemin parcouru depuis la semaine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(3 min, optionnel si le temps manque)</a:t>
            </a:r>
          </a:p>
          <a:p>
            <a:r>
              <a:t>- Ce n'est PAS un devoir — ce sont des sites que les eleves curieux peuvent explorer seuls, a leur rythme, apres la fin du cours.</a:t>
            </a:r>
          </a:p>
          <a:p>
            <a:r>
              <a:t>- URLs completes verifiees (a inclure dans le document de ressources partage) :</a:t>
            </a:r>
          </a:p>
          <a:p>
            <a:r>
              <a:t>  1) https://alphanumerique.ca/espace-public/ressources/apprivoiser-lintelligence-artificielle/</a:t>
            </a:r>
          </a:p>
          <a:p>
            <a:r>
              <a:t>  2) https://abcconnexiondapprentissage.ca/ressources/ (fiches sur l'IA et l'agent conversationnel Pi)</a:t>
            </a:r>
          </a:p>
          <a:p>
            <a:r>
              <a:t>  3) https://www.quebec.ca/securite-situations-urgence/cybersecurite/conseils-cybersecurite/utilisation-securitaire-de-lintelligence-artificielle-generative</a:t>
            </a:r>
          </a:p>
          <a:p>
            <a:r>
              <a:t>- Mentionner aussi, pour la securite : Pensez cybersecurite (gouvernement du Canada), pensezcybersecurite.gc.ca, qui explique pourquoi ne jamais partager d'informations personnelles avec l'IA.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FINALE (3 min)</a:t>
            </a:r>
          </a:p>
          <a:p>
            <a:r>
              <a:t>- Lire la tache a voix haute, s'assurer que tout le monde a bien compris.</a:t>
            </a:r>
          </a:p>
          <a:p>
            <a:r>
              <a:t>- Preciser clairement que c'est une tache BONUS/personnelle : contrairement aux semaines precedentes, il n'y a pas de semaine 10 pour la reviser ensemble en classe — c'est une pratique a poursuivre de facon autonome.</a:t>
            </a:r>
          </a:p>
          <a:p>
            <a:r>
              <a:t>- Rappeler qu'ils peuvent toujours envoyer une photo/capture au groupe ou a l'organisme s'ils veulent partager leur fierte ou poser une derniere question apres la fin officielle du cours.</a:t>
            </a:r>
          </a:p>
          <a:p>
            <a:r>
              <a:t>- Passer ensuite a la diapositive finale de cloture du cours.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CLOTURE DE TOUT LE COURS (5 min) — derniere diapositive, prendre le temps de la savourer avec le groupe.</a:t>
            </a:r>
          </a:p>
          <a:p>
            <a:r>
              <a:t>- Feliciter chaque participant nommement si possible pour son assiduite sur 9 semaines.</a:t>
            </a:r>
          </a:p>
          <a:p>
            <a:r>
              <a:t>- Reparcourir la ligne du temps a voix haute : Semaine 1 Fondements de l'ordinateur, Semaine 2 Internet, Semaine 3 Google Workspace, Semaines 4-6 Word/Excel/PowerPoint, Semaine 7 Services gouvernementaux en ligne, Semaine 8 Usage quotidien (sante, emploi), Semaine 9 Intelligence artificielle.</a:t>
            </a:r>
          </a:p>
          <a:p>
            <a:r>
              <a:t>- Rappeler que l'apprentissage ne s'arrete pas ici : les ressources complementaires vues a chaque semaine restent disponibles, et l'organisme reste joignable pour toute question future.</a:t>
            </a:r>
          </a:p>
          <a:p>
            <a:r>
              <a:t>- Terminer sur une note chaleureuse et humaine, alignee avec la mission de l'organisme : chaque participant a fait un vrai chemin, feliciter sincerement.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DU DEVOIR — SEMAINE 8 (10-15 min)</a:t>
            </a:r>
          </a:p>
          <a:p>
            <a:r>
              <a:t>- Demander a 2-3 volontaires de partager leur experience a voix haute (ou par ecrit dans le clavardage) : qu'est-ce qu'ils ont essaye de faire en ligne (rendez-vous medical, recherche d'emploi, formulaire) ?</a:t>
            </a:r>
          </a:p>
          <a:p>
            <a:r>
              <a:t>- Aider en direct ceux qui ont bloque, en repartageant l'ecran si besoin.</a:t>
            </a:r>
          </a:p>
          <a:p>
            <a:r>
              <a:t>- Faire le pont : 'Aujourd'hui, on va voir un outil qui peut nous aider a faire exactement ces memes taches plus facilement : un assistant d'intelligence artificielle.'</a:t>
            </a:r>
          </a:p>
          <a:p>
            <a:r>
              <a:t>- IMPORTANT : c'est la derniere classe, il n'y aura pas de semaine 10 pour revenir sur la tache d'aujourd'hui — le prevoir dans le ton (voir derniere diapositive).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Dire : 'Ce sont des outils pour la vraie vie — les memes exemples que dans nos classes precedentes (traduire, ecrire, sante, emploi), mais avec un nouvel outil.'</a:t>
            </a:r>
          </a:p>
          <a:p>
            <a:r>
              <a:t>- Ne pas entrer dans les details techniques ici, juste donner le cap.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1/3 — QU'EST-CE QU'UN ASSISTANT IA (5 min)</a:t>
            </a:r>
          </a:p>
          <a:p>
            <a:r>
              <a:t>- Analogie simple : c'est comme un(e) assistant(e) tres rapide et tres cultive, mais qui n'a pas toujours raison et qui ne connait pas ta situation personnelle.</a:t>
            </a:r>
          </a:p>
          <a:p>
            <a:r>
              <a:t>- Exemples connus a nommer a voix haute : ChatGPT, Gemini (Google), Copilot (Microsoft) — ce sont tous des 'assistants conversationnels'. On n'a pas besoin d'en choisir un en particulier pour cette classe, le principe est le meme partout.</a:t>
            </a:r>
          </a:p>
          <a:p>
            <a:r>
              <a:t>- Insister fort sur la branche ⚠️ : l'IA peut inventer une reponse qui SEMBLE correcte mais qui est fausse (on appelle ca une 'hallucination', mais le mot n'est pas important — ce qui compte c'est le reflexe de verifier).</a:t>
            </a:r>
          </a:p>
          <a:p>
            <a:r>
              <a:t>- Faire le lien avec les semaines precedentes : on va reutiliser les MEMES situations (traduire, sante, emploi) deja vues, mais avec ce nouvel outil.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2/3 — ECRIRE UNE BONNE INSTRUCTION (5 min)</a:t>
            </a:r>
          </a:p>
          <a:p>
            <a:r>
              <a:t>- Montrer un exemple vague vs precis : 'Aide-moi' (trop vague) vs 'Traduis ce texte en francais, en gardant un ton poli' (precis).</a:t>
            </a:r>
          </a:p>
          <a:p>
            <a:r>
              <a:t>- Contexte : dire pour qui/pourquoi — ex. 'Je m'excuse d'etre en retard a mon rendez-vous, ecris un message poli et court'.</a:t>
            </a:r>
          </a:p>
          <a:p>
            <a:r>
              <a:t>- Reformuler : rappeler qu'on peut TOUJOURS reecrire sa demande ou dire 'peux-tu faire plus court/plus simple' — l'assistant ne se fache jamais et n'a pas de patience limitee.</a:t>
            </a:r>
          </a:p>
          <a:p>
            <a:r>
              <a:t>- On pratique ca concretement dans quelques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3/3 — CAS D'USAGE QUOTIDIENS (5 min)</a:t>
            </a:r>
          </a:p>
          <a:p>
            <a:r>
              <a:t>- Ce sont EXACTEMENT les memes situations vues a la semaine 8 (sante, emploi) et dans les semaines de Word (courriel, CV) — on ferme le cercle du cours avec un nouvel outil pour les memes besoins.</a:t>
            </a:r>
          </a:p>
          <a:p>
            <a:r>
              <a:t>- Demander au groupe : 'Laquelle de ces 5 situations vous serait la plus utile cette semaine ?' — ca prepare la pratique guidee et la tache finale.</a:t>
            </a:r>
          </a:p>
          <a:p>
            <a:r>
              <a:t>- On va detailler 'Traduire' et 'Rediger un courriel' pas a pas dans un instant.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1/2 — CONVERSATION AVEC UN ASSISTANT IA (4 min)</a:t>
            </a:r>
          </a:p>
          <a:p>
            <a:r>
              <a:t>- Ce schema est GENERIQUE : il represente le fonctionnement de base de n'importe quel assistant conversationnel comme ChatGPT, Gemini ou Copilot — l'apparence exacte change un peu d'un outil a l'autre, mais la logique est toujours la meme.</a:t>
            </a:r>
          </a:p>
          <a:p>
            <a:r>
              <a:t>- Montrer en direct (partage d'ecran) un vrai assistant IA si possible, en pointant les memes elements : zone de saisie en bas, reponse qui apparait au-dessus, bouton pour demarrer une nouvelle conversation quand on change de sujet.</a:t>
            </a:r>
          </a:p>
          <a:p>
            <a:r>
              <a:t>- Montrer qu'on peut continuer a discuter dans la meme conversation pour preciser ou corriger une reponse (voir le 2e echange 'Oui, version plus formelle').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2/2 — ANATOMIE D'UNE BONNE INSTRUCTION (4 min)</a:t>
            </a:r>
          </a:p>
          <a:p>
            <a:r>
              <a:t>- Reprendre le meme exemple a voix haute, en montrant que 3 petits ingredients suffisent : le CONTEXTE (qui, pourquoi), la TACHE precise (quoi faire exactement) et le TON souhaite (court, poli, formel...).</a:t>
            </a:r>
          </a:p>
          <a:p>
            <a:r>
              <a:t>- Rassurer : on n'a pas besoin d'ecrire une phrase parfaite du premier coup — on peut toujours ajouter une precision ensuite ('peux-tu le rendre plus court ?').</a:t>
            </a:r>
          </a:p>
          <a:p>
            <a:r>
              <a:t>- Cet exemple sert de modele pour la pratique guidee et pour la tache d'aujourd'hui.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1/2 — TRADUIRE UN TEXTE (4 min)</a:t>
            </a:r>
          </a:p>
          <a:p>
            <a:r>
              <a:t>- Demontrer en direct avec un vrai texte court (ex. une phrase d'un courriel recu en anglais).</a:t>
            </a:r>
          </a:p>
          <a:p>
            <a:r>
              <a:t>- Etape 1 : coller ou taper le texte a traduire dans la zone de saisie.</a:t>
            </a:r>
          </a:p>
          <a:p>
            <a:r>
              <a:t>- Etape 2 : ajouter une instruction claire ('Traduis ceci en francais').</a:t>
            </a:r>
          </a:p>
          <a:p>
            <a:r>
              <a:t>- Etape 3 : copier le resultat — et TOUJOURS le relire une fois, meme sans etre expert, pour voir si ca 'sonne' bien et correspond au sens original.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 · DERNIÈRE CLASSE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01752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200" b="1">
                <a:solidFill>
                  <a:srgbClr val="FFFFFF"/>
                </a:solidFill>
                <a:latin typeface="Manrope"/>
              </a:rPr>
              <a:t>Semaine 9</a:t>
            </a:r>
          </a:p>
          <a:p>
            <a:pPr algn="l">
              <a:lnSpc>
                <a:spcPct val="105000"/>
              </a:lnSpc>
            </a:pPr>
            <a:r>
              <a:rPr sz="4200" b="1">
                <a:solidFill>
                  <a:srgbClr val="FFFFFF"/>
                </a:solidFill>
                <a:latin typeface="Manrope"/>
              </a:rPr>
              <a:t>L'intelligence artificielle au quotidien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2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Rédiger un courriel avec l'aide de l'IA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Décris la situation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137160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Je dois annuler un</a:t>
            </a:r>
            <a:br/>
            <a:r>
              <a:rPr sz="1400" b="0">
                <a:solidFill>
                  <a:srgbClr val="1A1C1E"/>
                </a:solidFill>
                <a:latin typeface="Manrope"/>
              </a:rPr>
              <a:t>rendez-vous chez le</a:t>
            </a:r>
            <a:br/>
            <a:r>
              <a:rPr sz="1400" b="0">
                <a:solidFill>
                  <a:srgbClr val="1A1C1E"/>
                </a:solidFill>
                <a:latin typeface="Manrope"/>
              </a:rPr>
              <a:t>dentiste demain matin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Demande un brouillon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2286000"/>
            <a:ext cx="2651760" cy="91440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00475E"/>
                </a:solidFill>
                <a:latin typeface="Manrope"/>
              </a:rPr>
              <a:t>Écris-moi un courriel</a:t>
            </a:r>
            <a:br/>
            <a:r>
              <a:rPr sz="1400" b="0">
                <a:solidFill>
                  <a:srgbClr val="00475E"/>
                </a:solidFill>
                <a:latin typeface="Manrope"/>
              </a:rPr>
              <a:t>court et poli pour ça</a:t>
            </a:r>
          </a:p>
        </p:txBody>
      </p:sp>
      <p:sp>
        <p:nvSpPr>
          <p:cNvPr id="10" name="Oval 9"/>
          <p:cNvSpPr/>
          <p:nvPr/>
        </p:nvSpPr>
        <p:spPr>
          <a:xfrm>
            <a:off x="5532120" y="3611880"/>
            <a:ext cx="457200" cy="4572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000">
                <a:solidFill>
                  <a:srgbClr val="FFFFFF"/>
                </a:solidFill>
                <a:latin typeface="Public Sans"/>
              </a:rPr>
              <a:t>✉️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Relis et ajuste avant d'envoyer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55280" y="2286000"/>
            <a:ext cx="265176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1A1C1E"/>
                </a:solidFill>
                <a:latin typeface="Manrope"/>
              </a:rPr>
              <a:t>Bonjour,</a:t>
            </a:r>
            <a:br/>
            <a:r>
              <a:rPr sz="1300" b="0">
                <a:solidFill>
                  <a:srgbClr val="1A1C1E"/>
                </a:solidFill>
                <a:latin typeface="Manrope"/>
              </a:rPr>
              <a:t>Je dois annuler mon</a:t>
            </a:r>
            <a:br/>
            <a:r>
              <a:rPr sz="1300" b="0">
                <a:solidFill>
                  <a:srgbClr val="1A1C1E"/>
                </a:solidFill>
                <a:latin typeface="Manrope"/>
              </a:rPr>
              <a:t>rendez-vous de demain…</a:t>
            </a:r>
            <a:br/>
            <a:r>
              <a:rPr sz="1300" b="0">
                <a:solidFill>
                  <a:srgbClr val="1A1C1E"/>
                </a:solidFill>
                <a:latin typeface="Manrope"/>
              </a:rPr>
              <a:t>(vérifie le nom, la date)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55280" y="3977640"/>
            <a:ext cx="2651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( c'est TOI qui appuies sur Envoyer 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3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8A1F1F"/>
                </a:solidFill>
                <a:latin typeface="Manrope"/>
              </a:rPr>
              <a:t>IMPORTANT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8A1F1F"/>
                </a:solidFill>
                <a:latin typeface="Manrope"/>
              </a:rPr>
              <a:t>⚠️ Sécurité et bon sens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783080"/>
            <a:ext cx="5349240" cy="4114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8A1F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800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8A1F1F"/>
                </a:solidFill>
                <a:latin typeface="Manrope"/>
              </a:rPr>
              <a:t>🚫  Ne JAMAIS partager avec un assistant IA :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770632"/>
            <a:ext cx="365760" cy="365760"/>
          </a:xfrm>
          <a:prstGeom prst="ellipse">
            <a:avLst/>
          </a:prstGeom>
          <a:solidFill>
            <a:srgbClr val="8A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697480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Ton mot de passe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3520440"/>
            <a:ext cx="365760" cy="365760"/>
          </a:xfrm>
          <a:prstGeom prst="ellipse">
            <a:avLst/>
          </a:prstGeom>
          <a:solidFill>
            <a:srgbClr val="8A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447288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Ton numéro d'assurance sociale (NAS)</a:t>
            </a:r>
          </a:p>
        </p:txBody>
      </p:sp>
      <p:sp>
        <p:nvSpPr>
          <p:cNvPr id="10" name="Oval 9"/>
          <p:cNvSpPr/>
          <p:nvPr/>
        </p:nvSpPr>
        <p:spPr>
          <a:xfrm>
            <a:off x="960120" y="4270248"/>
            <a:ext cx="365760" cy="365760"/>
          </a:xfrm>
          <a:prstGeom prst="ellipse">
            <a:avLst/>
          </a:prstGeom>
          <a:solidFill>
            <a:srgbClr val="8A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4197096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Tes informations bancaires ou de carte</a:t>
            </a:r>
          </a:p>
        </p:txBody>
      </p:sp>
      <p:sp>
        <p:nvSpPr>
          <p:cNvPr id="12" name="Oval 11"/>
          <p:cNvSpPr/>
          <p:nvPr/>
        </p:nvSpPr>
        <p:spPr>
          <a:xfrm>
            <a:off x="960120" y="5020056"/>
            <a:ext cx="365760" cy="365760"/>
          </a:xfrm>
          <a:prstGeom prst="ellipse">
            <a:avLst/>
          </a:prstGeom>
          <a:solidFill>
            <a:srgbClr val="8A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8760" y="4946904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Des photos de pièces d'identité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1783080"/>
            <a:ext cx="5349240" cy="4114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0" y="1965960"/>
            <a:ext cx="49834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06A68"/>
                </a:solidFill>
                <a:latin typeface="Manrope"/>
              </a:rPr>
              <a:t>✅  Toujours vérifier auprès d'une</a:t>
            </a:r>
          </a:p>
          <a:p>
            <a:pPr algn="l">
              <a:lnSpc>
                <a:spcPct val="100000"/>
              </a:lnSpc>
            </a:pPr>
            <a:r>
              <a:rPr sz="1700" b="1">
                <a:solidFill>
                  <a:srgbClr val="006A68"/>
                </a:solidFill>
                <a:latin typeface="Manrope"/>
              </a:rPr>
              <a:t>source officielle :</a:t>
            </a:r>
          </a:p>
        </p:txBody>
      </p:sp>
      <p:sp>
        <p:nvSpPr>
          <p:cNvPr id="16" name="Oval 15"/>
          <p:cNvSpPr/>
          <p:nvPr/>
        </p:nvSpPr>
        <p:spPr>
          <a:xfrm>
            <a:off x="6629400" y="2770632"/>
            <a:ext cx="365760" cy="3657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78040" y="2697480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Une question de santé importante</a:t>
            </a:r>
          </a:p>
        </p:txBody>
      </p:sp>
      <p:sp>
        <p:nvSpPr>
          <p:cNvPr id="18" name="Oval 17"/>
          <p:cNvSpPr/>
          <p:nvPr/>
        </p:nvSpPr>
        <p:spPr>
          <a:xfrm>
            <a:off x="6629400" y="3520440"/>
            <a:ext cx="365760" cy="3657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78040" y="3447288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Une question légale ou d'immigration</a:t>
            </a:r>
          </a:p>
        </p:txBody>
      </p:sp>
      <p:sp>
        <p:nvSpPr>
          <p:cNvPr id="20" name="Oval 19"/>
          <p:cNvSpPr/>
          <p:nvPr/>
        </p:nvSpPr>
        <p:spPr>
          <a:xfrm>
            <a:off x="6629400" y="4270248"/>
            <a:ext cx="365760" cy="3657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78040" y="4197096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Un formulaire gouvernemental</a:t>
            </a:r>
          </a:p>
        </p:txBody>
      </p:sp>
      <p:sp>
        <p:nvSpPr>
          <p:cNvPr id="22" name="Oval 21"/>
          <p:cNvSpPr/>
          <p:nvPr/>
        </p:nvSpPr>
        <p:spPr>
          <a:xfrm>
            <a:off x="6629400" y="5020056"/>
            <a:ext cx="365760" cy="3657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>
                <a:solidFill>
                  <a:srgbClr val="FFFFFF"/>
                </a:solidFill>
                <a:latin typeface="Public Sans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78040" y="4946904"/>
            <a:ext cx="4251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1A1C1E"/>
                </a:solidFill>
                <a:latin typeface="Public Sans"/>
              </a:rPr>
              <a:t>Toute information avant d'agir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Ouvre un assistant IA (celui que tu utilises déjà, ou qu'on t'a montré)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Écris une instruction simple : « Traduis “bonjour, comment allez-vous” en anglais 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Lis la réponse en entier, lentement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Pose-toi la question : « Est-ce que ça a du sens ? Est-ce que j'y fais confiance ? 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Essaie un 2e cas d'usage : un résumé, un courriel ou une question pour un rendez-vous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Partage avec le groupe ce que tu as essayé (si tu es à l'aise)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99339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Expliquer ce qu'est (et n'est pas) un assistant IA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86207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Écrire une instruction claire, avec contexte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73075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Traduire un texte simple avec de l'aide</a:t>
            </a:r>
          </a:p>
        </p:txBody>
      </p:sp>
      <p:sp>
        <p:nvSpPr>
          <p:cNvPr id="10" name="Oval 9"/>
          <p:cNvSpPr/>
          <p:nvPr/>
        </p:nvSpPr>
        <p:spPr>
          <a:xfrm>
            <a:off x="8001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459943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Reformuler ma demande si la réponse ne convient pas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199339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Rédiger un brouillon de courriel avec de l'aide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286207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Relire une réponse avec esprit critique</a:t>
            </a:r>
          </a:p>
        </p:txBody>
      </p:sp>
      <p:sp>
        <p:nvSpPr>
          <p:cNvPr id="16" name="Oval 15"/>
          <p:cNvSpPr/>
          <p:nvPr/>
        </p:nvSpPr>
        <p:spPr>
          <a:xfrm>
            <a:off x="60579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373075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Reconnaître ce qu'on ne partage jamais avec l'IA</a:t>
            </a:r>
          </a:p>
        </p:txBody>
      </p:sp>
      <p:sp>
        <p:nvSpPr>
          <p:cNvPr id="18" name="Oval 17"/>
          <p:cNvSpPr/>
          <p:nvPr/>
        </p:nvSpPr>
        <p:spPr>
          <a:xfrm>
            <a:off x="60579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459943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Vérifier une information importante ailleurs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Pour aller plus loin, à ton rythme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516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889607" y="214884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76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AlphaNumérique — Apprivoiser l'IA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04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alphanumerique.ca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948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Cours gratuit et en français sur les bases de l'IA, niveau débutant (Québec)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420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638647" y="2148840"/>
            <a:ext cx="914400" cy="9144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280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ABC Connexion d'apprentissage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8708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abcconnexiondapprentissage.ca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852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Fiches gratuites sur les agents conversationnels, dont Pi (Canada)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5324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387687" y="2148840"/>
            <a:ext cx="914400" cy="91440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🛡️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184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Gouvernement du Québec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3612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quebec.ca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2756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Guide gratuit : utiliser sécuritairement l'intelligence artificielle générative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Sites gratuits, en français, vérifiés — utiles pour continuer à pratiquer seul(e).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DERNIÈRE TÂCHE DU COURS · BONUS PERSONNEL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33272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500" b="1">
                <a:solidFill>
                  <a:srgbClr val="FFFFFF"/>
                </a:solidFill>
                <a:latin typeface="Manrope"/>
              </a:rPr>
              <a:t>Utilise un assistant IA pour rédiger un message qui te sera</a:t>
            </a:r>
          </a:p>
          <a:p>
            <a:pPr algn="l">
              <a:lnSpc>
                <a:spcPct val="110000"/>
              </a:lnSpc>
            </a:pPr>
            <a:r>
              <a:rPr sz="2500" b="1">
                <a:solidFill>
                  <a:srgbClr val="FFFFFF"/>
                </a:solidFill>
                <a:latin typeface="Manrope"/>
              </a:rPr>
              <a:t>utile dans la vraie vie (courriel, question pour un rendez-vous,</a:t>
            </a:r>
          </a:p>
          <a:p>
            <a:pPr algn="l">
              <a:lnSpc>
                <a:spcPct val="110000"/>
              </a:lnSpc>
            </a:pPr>
            <a:r>
              <a:rPr sz="2500" b="1">
                <a:solidFill>
                  <a:srgbClr val="FFFFFF"/>
                </a:solidFill>
                <a:latin typeface="Manrope"/>
              </a:rPr>
              <a:t>aide pour un CV) — prends une capture d'écran.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47472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ou une photo du résultat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47472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Demande de l'aide à une personne proche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166360"/>
            <a:ext cx="10332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C'est une pratique personnelle, pas une tâche évaluée : il n'y a pas de</a:t>
            </a:r>
          </a:p>
          <a:p>
            <a:pPr algn="l">
              <a:lnSpc>
                <a:spcPct val="115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« semaine 10 » pour la revoir ensemble — c'est maintenant à toi de continuer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02920"/>
            <a:ext cx="794032" cy="777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554480"/>
            <a:ext cx="10515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85F1ED"/>
                </a:solidFill>
                <a:latin typeface="Manrope"/>
              </a:rPr>
              <a:t>FÉLICITATIONS 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15600" cy="1051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Tu as complété les 9 semaines du cours</a:t>
            </a:r>
          </a:p>
          <a:p>
            <a:pPr algn="l">
              <a:lnSpc>
                <a:spcPct val="105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d'informatique de base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1348740" y="3657600"/>
            <a:ext cx="9494215" cy="0"/>
          </a:xfrm>
          <a:prstGeom prst="line">
            <a:avLst/>
          </a:prstGeom>
          <a:ln w="31750">
            <a:solidFill>
              <a:srgbClr val="85F1E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074420" y="3383280"/>
            <a:ext cx="548640" cy="54864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Fondements</a:t>
            </a:r>
          </a:p>
        </p:txBody>
      </p:sp>
      <p:sp>
        <p:nvSpPr>
          <p:cNvPr id="8" name="Oval 7"/>
          <p:cNvSpPr/>
          <p:nvPr/>
        </p:nvSpPr>
        <p:spPr>
          <a:xfrm>
            <a:off x="2656789" y="3383280"/>
            <a:ext cx="548640" cy="54864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22449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Internet</a:t>
            </a:r>
          </a:p>
        </p:txBody>
      </p:sp>
      <p:sp>
        <p:nvSpPr>
          <p:cNvPr id="10" name="Oval 9"/>
          <p:cNvSpPr/>
          <p:nvPr/>
        </p:nvSpPr>
        <p:spPr>
          <a:xfrm>
            <a:off x="4239158" y="3383280"/>
            <a:ext cx="548640" cy="54864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04818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Google</a:t>
            </a:r>
          </a:p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Workspace</a:t>
            </a:r>
          </a:p>
        </p:txBody>
      </p:sp>
      <p:sp>
        <p:nvSpPr>
          <p:cNvPr id="12" name="Oval 11"/>
          <p:cNvSpPr/>
          <p:nvPr/>
        </p:nvSpPr>
        <p:spPr>
          <a:xfrm>
            <a:off x="5821527" y="3383280"/>
            <a:ext cx="548640" cy="54864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4-6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87187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Word · Excel</a:t>
            </a:r>
          </a:p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PowerPoint</a:t>
            </a:r>
          </a:p>
        </p:txBody>
      </p:sp>
      <p:sp>
        <p:nvSpPr>
          <p:cNvPr id="14" name="Oval 13"/>
          <p:cNvSpPr/>
          <p:nvPr/>
        </p:nvSpPr>
        <p:spPr>
          <a:xfrm>
            <a:off x="7403896" y="3383280"/>
            <a:ext cx="548640" cy="54864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69556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Services</a:t>
            </a:r>
          </a:p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gouvernementaux</a:t>
            </a:r>
          </a:p>
        </p:txBody>
      </p:sp>
      <p:sp>
        <p:nvSpPr>
          <p:cNvPr id="16" name="Oval 15"/>
          <p:cNvSpPr/>
          <p:nvPr/>
        </p:nvSpPr>
        <p:spPr>
          <a:xfrm>
            <a:off x="8986265" y="3383280"/>
            <a:ext cx="548640" cy="54864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51925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Usage</a:t>
            </a:r>
          </a:p>
          <a:p>
            <a:pPr algn="ctr">
              <a:lnSpc>
                <a:spcPct val="100000"/>
              </a:lnSpc>
            </a:pPr>
            <a:r>
              <a:rPr sz="1050" b="0">
                <a:solidFill>
                  <a:srgbClr val="FFFFFF"/>
                </a:solidFill>
                <a:latin typeface="Manrope"/>
              </a:rPr>
              <a:t>quotidien</a:t>
            </a:r>
          </a:p>
        </p:txBody>
      </p:sp>
      <p:sp>
        <p:nvSpPr>
          <p:cNvPr id="18" name="Oval 17"/>
          <p:cNvSpPr/>
          <p:nvPr/>
        </p:nvSpPr>
        <p:spPr>
          <a:xfrm>
            <a:off x="10568634" y="3383280"/>
            <a:ext cx="548640" cy="54864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/>
          <a:lstStyle/>
          <a:p>
            <a:pPr algn="ctr"/>
            <a:r>
              <a:rPr sz="1300">
                <a:solidFill>
                  <a:srgbClr val="00475E"/>
                </a:solidFill>
                <a:latin typeface="Public Sans"/>
              </a:rPr>
              <a:t>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34294" y="4023360"/>
            <a:ext cx="14173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FFFFFF"/>
                </a:solidFill>
                <a:latin typeface="Manrope"/>
              </a:rPr>
              <a:t>IA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3492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>
                <a:solidFill>
                  <a:srgbClr val="FFFFFF"/>
                </a:solidFill>
                <a:latin typeface="Public Sans"/>
              </a:rPr>
              <a:t>Merci d'avoir fait confiance à Immigrants Nous Sommes Inc.</a:t>
            </a:r>
          </a:p>
          <a:p>
            <a:pPr algn="l">
              <a:lnSpc>
                <a:spcPct val="125000"/>
              </a:lnSpc>
            </a:pPr>
            <a:r>
              <a:rPr sz="1700" b="0">
                <a:solidFill>
                  <a:srgbClr val="FFFFFF"/>
                </a:solidFill>
                <a:latin typeface="Public Sans"/>
              </a:rPr>
              <a:t>Continue à pratiquer, un petit pas à la fois — tu es déjà rendu(e) bien loin.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85F1ED"/>
                </a:solidFill>
                <a:latin typeface="Public Sans"/>
              </a:rPr>
              <a:t>Immigrants Nous Sommes Inc. — Cours d'informatique de base · Semaine 9 / 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DU DEVOIR · SEMAINE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revient sur la tâche de la semaine dernière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9164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06A68"/>
                </a:solidFill>
                <a:latin typeface="Manrope"/>
              </a:rPr>
              <a:t>Usage quotidien : santé, emploi et démarches en ligne</a:t>
            </a:r>
          </a:p>
        </p:txBody>
      </p:sp>
      <p:sp>
        <p:nvSpPr>
          <p:cNvPr id="5" name="Oval 4"/>
          <p:cNvSpPr/>
          <p:nvPr/>
        </p:nvSpPr>
        <p:spPr>
          <a:xfrm>
            <a:off x="822960" y="251460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🗣️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2606040"/>
            <a:ext cx="91440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Qui a pu essayer la tâche ? Qu'est-ce qui a bien fonctionné ?</a:t>
            </a:r>
          </a:p>
        </p:txBody>
      </p:sp>
      <p:sp>
        <p:nvSpPr>
          <p:cNvPr id="7" name="Oval 6"/>
          <p:cNvSpPr/>
          <p:nvPr/>
        </p:nvSpPr>
        <p:spPr>
          <a:xfrm>
            <a:off x="822960" y="356616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⚠️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3657600"/>
            <a:ext cx="91440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Où avez-vous bloqué ? (formulaire, rendez-vous, recherche d'emploi…)</a:t>
            </a:r>
          </a:p>
        </p:txBody>
      </p:sp>
      <p:sp>
        <p:nvSpPr>
          <p:cNvPr id="9" name="Oval 8"/>
          <p:cNvSpPr/>
          <p:nvPr/>
        </p:nvSpPr>
        <p:spPr>
          <a:xfrm>
            <a:off x="822960" y="46177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0240" y="4709160"/>
            <a:ext cx="91440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On répond aux questions en suspens avant de commencer le nouveau contenu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Comprendre ce qu'est un assistant IA (et ce qu'il n'est PAS)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✍️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Écrire une instruction simple et claire (un « prompt »)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🌐💌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Traduire un texte et rédiger un courriel avec de l'aide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🛡️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Reconnaître ce qu'on ne partage jamais, et toujours vérifier l'important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Qu'est-ce qu'un assistant IA ?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057400"/>
            <a:ext cx="3991356" cy="137160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057400"/>
            <a:ext cx="3963924" cy="137160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429000"/>
            <a:ext cx="0" cy="173736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554480" y="1508760"/>
            <a:ext cx="1097280" cy="109728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7157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Un assistant de texte,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qui répond à tes questions</a:t>
            </a:r>
          </a:p>
        </p:txBody>
      </p:sp>
      <p:sp>
        <p:nvSpPr>
          <p:cNvPr id="9" name="Oval 8"/>
          <p:cNvSpPr/>
          <p:nvPr/>
        </p:nvSpPr>
        <p:spPr>
          <a:xfrm>
            <a:off x="9509760" y="1508760"/>
            <a:ext cx="1097280" cy="109728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⚠️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7157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PAS un moteur infaillible —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il peut se tromper</a:t>
            </a:r>
          </a:p>
        </p:txBody>
      </p:sp>
      <p:sp>
        <p:nvSpPr>
          <p:cNvPr id="11" name="Oval 10"/>
          <p:cNvSpPr/>
          <p:nvPr/>
        </p:nvSpPr>
        <p:spPr>
          <a:xfrm>
            <a:off x="5545836" y="4617720"/>
            <a:ext cx="1097280" cy="109728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582472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Toujours vérifier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l'information importante</a:t>
            </a:r>
          </a:p>
        </p:txBody>
      </p:sp>
      <p:sp>
        <p:nvSpPr>
          <p:cNvPr id="13" name="Oval 12"/>
          <p:cNvSpPr/>
          <p:nvPr/>
        </p:nvSpPr>
        <p:spPr>
          <a:xfrm>
            <a:off x="5500116" y="2834640"/>
            <a:ext cx="1188720" cy="118872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400">
                <a:solidFill>
                  <a:srgbClr val="FFFFFF"/>
                </a:solidFill>
                <a:latin typeface="Public Sans"/>
              </a:rPr>
              <a:t>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1148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Assistant 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Écrire une bonne instruction (un « prompt »)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057400"/>
            <a:ext cx="3991356" cy="137160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057400"/>
            <a:ext cx="3963924" cy="137160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429000"/>
            <a:ext cx="0" cy="173736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554480" y="1508760"/>
            <a:ext cx="1097280" cy="109728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7157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Être précis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(dire exactement quoi faire)</a:t>
            </a:r>
          </a:p>
        </p:txBody>
      </p:sp>
      <p:sp>
        <p:nvSpPr>
          <p:cNvPr id="9" name="Oval 8"/>
          <p:cNvSpPr/>
          <p:nvPr/>
        </p:nvSpPr>
        <p:spPr>
          <a:xfrm>
            <a:off x="9509760" y="1508760"/>
            <a:ext cx="1097280" cy="109728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🗂️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7157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Donner le contexte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(qui, pourquoi, pour qui)</a:t>
            </a:r>
          </a:p>
        </p:txBody>
      </p:sp>
      <p:sp>
        <p:nvSpPr>
          <p:cNvPr id="11" name="Oval 10"/>
          <p:cNvSpPr/>
          <p:nvPr/>
        </p:nvSpPr>
        <p:spPr>
          <a:xfrm>
            <a:off x="5545836" y="4617720"/>
            <a:ext cx="1097280" cy="109728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582472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Reformuler si besoin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(recommencer, pas grave)</a:t>
            </a:r>
          </a:p>
        </p:txBody>
      </p:sp>
      <p:sp>
        <p:nvSpPr>
          <p:cNvPr id="13" name="Oval 12"/>
          <p:cNvSpPr/>
          <p:nvPr/>
        </p:nvSpPr>
        <p:spPr>
          <a:xfrm>
            <a:off x="5500116" y="2834640"/>
            <a:ext cx="1188720" cy="118872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400">
                <a:solidFill>
                  <a:srgbClr val="FFFFFF"/>
                </a:solidFill>
                <a:latin typeface="Public Sans"/>
              </a:rPr>
              <a:t>✍️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1148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Une bonne instruction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Des cas d'usage quotidiens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1600200" y="1965960"/>
            <a:ext cx="4494276" cy="196596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148840"/>
            <a:ext cx="0" cy="178308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6094476" y="1965960"/>
            <a:ext cx="4466844" cy="196596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H="1">
            <a:off x="2926080" y="3931920"/>
            <a:ext cx="3168396" cy="160020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6094476" y="3931920"/>
            <a:ext cx="3140964" cy="1600200"/>
          </a:xfrm>
          <a:prstGeom prst="curvedConnector3">
            <a:avLst/>
          </a:prstGeom>
          <a:ln w="28575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960120" y="1325880"/>
            <a:ext cx="1280160" cy="12801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715768"/>
            <a:ext cx="2286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Traduire un texte</a:t>
            </a:r>
          </a:p>
        </p:txBody>
      </p:sp>
      <p:sp>
        <p:nvSpPr>
          <p:cNvPr id="11" name="Oval 10"/>
          <p:cNvSpPr/>
          <p:nvPr/>
        </p:nvSpPr>
        <p:spPr>
          <a:xfrm>
            <a:off x="5454396" y="1508760"/>
            <a:ext cx="1280160" cy="12801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1476" y="2898648"/>
            <a:ext cx="2286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Rédiger un courriel</a:t>
            </a:r>
          </a:p>
        </p:txBody>
      </p:sp>
      <p:sp>
        <p:nvSpPr>
          <p:cNvPr id="13" name="Oval 12"/>
          <p:cNvSpPr/>
          <p:nvPr/>
        </p:nvSpPr>
        <p:spPr>
          <a:xfrm>
            <a:off x="9921240" y="1325880"/>
            <a:ext cx="1280160" cy="12801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18320" y="2715768"/>
            <a:ext cx="2286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Préparer des questions</a:t>
            </a:r>
          </a:p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pour le médecin</a:t>
            </a:r>
          </a:p>
        </p:txBody>
      </p:sp>
      <p:sp>
        <p:nvSpPr>
          <p:cNvPr id="15" name="Oval 14"/>
          <p:cNvSpPr/>
          <p:nvPr/>
        </p:nvSpPr>
        <p:spPr>
          <a:xfrm>
            <a:off x="2286000" y="4892040"/>
            <a:ext cx="1280160" cy="12801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83080" y="6281928"/>
            <a:ext cx="2286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Résumer un texte</a:t>
            </a:r>
          </a:p>
        </p:txBody>
      </p:sp>
      <p:sp>
        <p:nvSpPr>
          <p:cNvPr id="17" name="Oval 16"/>
          <p:cNvSpPr/>
          <p:nvPr/>
        </p:nvSpPr>
        <p:spPr>
          <a:xfrm>
            <a:off x="8595360" y="4892040"/>
            <a:ext cx="1280160" cy="1280160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92440" y="6281928"/>
            <a:ext cx="2286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Aide pour un CV</a:t>
            </a:r>
          </a:p>
        </p:txBody>
      </p:sp>
      <p:sp>
        <p:nvSpPr>
          <p:cNvPr id="19" name="Oval 18"/>
          <p:cNvSpPr/>
          <p:nvPr/>
        </p:nvSpPr>
        <p:spPr>
          <a:xfrm>
            <a:off x="5317236" y="31546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🤖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22876" y="4846320"/>
            <a:ext cx="27432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Cas d'usage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1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Une conversation avec un assistant 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77440" y="1691640"/>
            <a:ext cx="7406640" cy="4160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1691640"/>
            <a:ext cx="7406640" cy="457200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606040" y="1691640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🤖  Assistant conversationnel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18120" y="1755648"/>
            <a:ext cx="1737360" cy="329184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FFFFFF"/>
                </a:solidFill>
                <a:latin typeface="Manrope"/>
              </a:rPr>
              <a:t>+ Nouvelle conversation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77840" y="2377440"/>
            <a:ext cx="3931920" cy="68580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00475E"/>
                </a:solidFill>
                <a:latin typeface="Manrope"/>
              </a:rPr>
              <a:t>Traduis ceci en français : “How are you today?”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51760" y="3291840"/>
            <a:ext cx="5120640" cy="91440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1A1C1E"/>
                </a:solidFill>
                <a:latin typeface="Manrope"/>
              </a:rPr>
              <a:t>« Comment vas-tu aujourd'hui ? »</a:t>
            </a:r>
            <a:br/>
            <a:br/>
            <a:r>
              <a:rPr sz="1300" b="0">
                <a:solidFill>
                  <a:srgbClr val="1A1C1E"/>
                </a:solidFill>
                <a:latin typeface="Manrope"/>
              </a:rPr>
              <a:t>Souhaites-tu un ton plus formel 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75120" y="4434840"/>
            <a:ext cx="2834640" cy="50292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200" b="0">
                <a:solidFill>
                  <a:srgbClr val="00475E"/>
                </a:solidFill>
                <a:latin typeface="Manrope"/>
              </a:rPr>
              <a:t>Oui, version plus formelle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06040" y="5257800"/>
            <a:ext cx="603504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6B6F72"/>
                </a:solidFill>
                <a:latin typeface="Manrope"/>
              </a:rPr>
              <a:t>Écris ta question ou ta demande…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778240" y="5257800"/>
            <a:ext cx="777240" cy="45720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FFFFFF"/>
                </a:solidFill>
                <a:latin typeface="Manrope"/>
              </a:rPr>
              <a:t>➤ Envoyer</a:t>
            </a:r>
          </a:p>
        </p:txBody>
      </p:sp>
      <p:cxnSp>
        <p:nvCxnSpPr>
          <p:cNvPr id="13" name="Connector 12"/>
          <p:cNvCxnSpPr/>
          <p:nvPr/>
        </p:nvCxnSpPr>
        <p:spPr>
          <a:xfrm flipH="1">
            <a:off x="9418320" y="1783080"/>
            <a:ext cx="502920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9368028" y="1732788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921240" y="1481328"/>
            <a:ext cx="21031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Bouton</a:t>
            </a:r>
            <a:br/>
            <a:r>
              <a:rPr sz="1300" b="1">
                <a:solidFill>
                  <a:srgbClr val="663500"/>
                </a:solidFill>
                <a:latin typeface="Manrope"/>
              </a:rPr>
              <a:t>Nouvelle conversation</a:t>
            </a:r>
          </a:p>
        </p:txBody>
      </p:sp>
      <p:cxnSp>
        <p:nvCxnSpPr>
          <p:cNvPr id="16" name="Connector 15"/>
          <p:cNvCxnSpPr/>
          <p:nvPr/>
        </p:nvCxnSpPr>
        <p:spPr>
          <a:xfrm flipH="1">
            <a:off x="9509760" y="2720340"/>
            <a:ext cx="411480" cy="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9459468" y="267004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921240" y="2331720"/>
            <a:ext cx="210312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Ta question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(à droite)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2286000" y="3611880"/>
            <a:ext cx="365760" cy="13716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601468" y="3698748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74320" y="3063240"/>
            <a:ext cx="201168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Réponse de</a:t>
            </a:r>
            <a:br/>
            <a:r>
              <a:rPr sz="1300" b="1">
                <a:solidFill>
                  <a:srgbClr val="1A5F7A"/>
                </a:solidFill>
                <a:latin typeface="Manrope"/>
              </a:rPr>
              <a:t>l'assistant (à gauche)</a:t>
            </a:r>
          </a:p>
        </p:txBody>
      </p:sp>
      <p:cxnSp>
        <p:nvCxnSpPr>
          <p:cNvPr id="22" name="Connector 21"/>
          <p:cNvCxnSpPr/>
          <p:nvPr/>
        </p:nvCxnSpPr>
        <p:spPr>
          <a:xfrm flipV="1">
            <a:off x="2560320" y="5486400"/>
            <a:ext cx="45720" cy="32004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555748" y="543610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274320" y="5806440"/>
            <a:ext cx="22860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Zone de saisie,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toujours en bas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2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L'anatomie d'une bonne instruction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651760" y="2103120"/>
            <a:ext cx="6858000" cy="1737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700" b="0">
                <a:solidFill>
                  <a:srgbClr val="1A1C1E"/>
                </a:solidFill>
                <a:latin typeface="Manrope"/>
              </a:rPr>
              <a:t>Je dois écrire à mon employeur pour dire que je</a:t>
            </a:r>
            <a:br/>
            <a:r>
              <a:rPr sz="1700" b="0">
                <a:solidFill>
                  <a:srgbClr val="1A1C1E"/>
                </a:solidFill>
                <a:latin typeface="Manrope"/>
              </a:rPr>
              <a:t>serai en retard demain matin. Rédige un message</a:t>
            </a:r>
            <a:br/>
            <a:r>
              <a:rPr sz="1700" b="0">
                <a:solidFill>
                  <a:srgbClr val="1A1C1E"/>
                </a:solidFill>
                <a:latin typeface="Manrope"/>
              </a:rPr>
              <a:t>court et poli, à envoyer par courriel.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377440" y="2011680"/>
            <a:ext cx="548640" cy="41148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875788" y="2372868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65760" y="1463040"/>
            <a:ext cx="201168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Contexte</a:t>
            </a:r>
            <a:br/>
            <a:r>
              <a:rPr sz="1300" b="1">
                <a:solidFill>
                  <a:srgbClr val="1A5F7A"/>
                </a:solidFill>
                <a:latin typeface="Manrope"/>
              </a:rPr>
              <a:t>(qui, pourquoi)</a:t>
            </a:r>
          </a:p>
        </p:txBody>
      </p:sp>
      <p:cxnSp>
        <p:nvCxnSpPr>
          <p:cNvPr id="8" name="Connector 7"/>
          <p:cNvCxnSpPr/>
          <p:nvPr/>
        </p:nvCxnSpPr>
        <p:spPr>
          <a:xfrm flipV="1">
            <a:off x="2651760" y="3063240"/>
            <a:ext cx="0" cy="109728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601468" y="301294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65760" y="4160520"/>
            <a:ext cx="22860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Tâche précise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(quoi faire)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235440" y="2011680"/>
            <a:ext cx="0" cy="137160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9185148" y="3332988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052560" y="1463040"/>
            <a:ext cx="265176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Ton souhaité</a:t>
            </a:r>
            <a:br/>
            <a:r>
              <a:rPr sz="1300" b="1">
                <a:solidFill>
                  <a:srgbClr val="663500"/>
                </a:solidFill>
                <a:latin typeface="Manrope"/>
              </a:rPr>
              <a:t>(court, poli)</a:t>
            </a:r>
          </a:p>
        </p:txBody>
      </p:sp>
      <p:cxnSp>
        <p:nvCxnSpPr>
          <p:cNvPr id="14" name="Connector 13"/>
          <p:cNvCxnSpPr/>
          <p:nvPr/>
        </p:nvCxnSpPr>
        <p:spPr>
          <a:xfrm flipH="1" flipV="1">
            <a:off x="6080760" y="3840480"/>
            <a:ext cx="2971800" cy="320040"/>
          </a:xfrm>
          <a:prstGeom prst="line">
            <a:avLst/>
          </a:prstGeom>
          <a:ln w="19050">
            <a:solidFill>
              <a:srgbClr val="6B6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030468" y="3790188"/>
            <a:ext cx="100584" cy="10058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052560" y="4160520"/>
            <a:ext cx="26517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B6F72"/>
                </a:solidFill>
                <a:latin typeface="Manrope"/>
              </a:rPr>
              <a:t>Pas assez clair ?</a:t>
            </a:r>
            <a:br/>
            <a:r>
              <a:rPr sz="1300" b="1">
                <a:solidFill>
                  <a:srgbClr val="6B6F72"/>
                </a:solidFill>
                <a:latin typeface="Manrope"/>
              </a:rPr>
              <a:t>Reformule simplement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1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Traduire un texte,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Colle ou écris ton texte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137160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500" b="0">
                <a:solidFill>
                  <a:srgbClr val="1A1C1E"/>
                </a:solidFill>
                <a:latin typeface="Manrope"/>
              </a:rPr>
              <a:t>“I have an appointment</a:t>
            </a:r>
            <a:br/>
            <a:r>
              <a:rPr sz="1500" b="0">
                <a:solidFill>
                  <a:srgbClr val="1A1C1E"/>
                </a:solidFill>
                <a:latin typeface="Manrope"/>
              </a:rPr>
              <a:t>at 2pm on Tuesday.”</a:t>
            </a:r>
          </a:p>
        </p:txBody>
      </p:sp>
      <p:sp>
        <p:nvSpPr>
          <p:cNvPr id="7" name="Oval 6"/>
          <p:cNvSpPr/>
          <p:nvPr/>
        </p:nvSpPr>
        <p:spPr>
          <a:xfrm>
            <a:off x="2011680" y="4069080"/>
            <a:ext cx="457200" cy="4572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000">
                <a:solidFill>
                  <a:srgbClr val="FFFFFF"/>
                </a:solidFill>
                <a:latin typeface="Public Sans"/>
              </a:rPr>
              <a:t>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Demande la traduction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2286000"/>
            <a:ext cx="2651760" cy="91440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500" b="0">
                <a:solidFill>
                  <a:srgbClr val="00475E"/>
                </a:solidFill>
                <a:latin typeface="Manrope"/>
              </a:rPr>
              <a:t>Traduis ceci en</a:t>
            </a:r>
            <a:br/>
            <a:r>
              <a:rPr sz="1500" b="0">
                <a:solidFill>
                  <a:srgbClr val="00475E"/>
                </a:solidFill>
                <a:latin typeface="Manrope"/>
              </a:rPr>
              <a:t>français, s'il te plaît</a:t>
            </a:r>
          </a:p>
        </p:txBody>
      </p:sp>
      <p:sp>
        <p:nvSpPr>
          <p:cNvPr id="11" name="Oval 10"/>
          <p:cNvSpPr/>
          <p:nvPr/>
        </p:nvSpPr>
        <p:spPr>
          <a:xfrm>
            <a:off x="5532120" y="3611880"/>
            <a:ext cx="457200" cy="4572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Copie le résultat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55280" y="2286000"/>
            <a:ext cx="2651760" cy="137160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500" b="0">
                <a:solidFill>
                  <a:srgbClr val="1A1C1E"/>
                </a:solidFill>
                <a:latin typeface="Manrope"/>
              </a:rPr>
              <a:t>“J'ai un rendez-vous</a:t>
            </a:r>
            <a:br/>
            <a:r>
              <a:rPr sz="1500" b="0">
                <a:solidFill>
                  <a:srgbClr val="1A1C1E"/>
                </a:solidFill>
                <a:latin typeface="Manrope"/>
              </a:rPr>
              <a:t>mardi à 14h.”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80" y="3886200"/>
            <a:ext cx="2651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( relis avant de l'utiliser ! 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Semaine 9 — L'intelligence artificielle au quotidien</dc:title>
  <dc:subject>Cours d'informatique de base · Semaine 9 (dernière classe)</dc:subject>
  <dc:creator>Immigrants Nous Sommes Inc.</dc:creator>
  <cp:keywords/>
  <dc:description/>
  <cp:lastModifiedBy>Immigrants Nous Sommes Inc.</cp:lastModifiedBy>
  <cp:revision>1</cp:revision>
  <dcterms:created xsi:type="dcterms:W3CDTF">2013-01-27T09:14:16Z</dcterms:created>
  <dcterms:modified xsi:type="dcterms:W3CDTF">2013-01-27T09:15:58Z</dcterms:modified>
  <cp:category/>
</cp:coreProperties>
</file>