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ACCUEIL (2 min)</a:t>
            </a:r>
          </a:p>
          <a:p>
            <a:r>
              <a:t>- Souhaiter la bienvenue, rappeler qu'on est a l'avant-derniere classe : semaine 8 sur 9.</a:t>
            </a:r>
          </a:p>
          <a:p>
            <a:r>
              <a:t>- Annoncer le sujet du jour : utiliser l'ordinateur pour des vraies taches de la vie quotidienne — remplir un formulaire, chercher un emploi, prendre un rendez-vous sante.</a:t>
            </a:r>
          </a:p>
          <a:p>
            <a:r>
              <a:t>- Rappeler la regle d'or de toute la classe : on reste prudent en ligne, on ne partage jamais d'informations sensibles sans etre certain du site.</a:t>
            </a:r>
          </a:p>
          <a:p>
            <a:r>
              <a:t>- On commence par reviser le devoir de la semaine derniere (PowerPoint).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ANATOMIE 4/4 — RENDEZ-VOUS SANTE, PAS A PAS (4 min) — le nom cite (Rendez-vous sante Quebec, RVSQ) est un service REEL et verifie du gouvernement du Quebec, gratuit, pour prendre rendez-vous en medecine familiale ; on peut le mentionner comme exemple concret sans devoir en reproduire l'interface a l'ecran.</a:t>
            </a:r>
          </a:p>
          <a:p>
            <a:r>
              <a:t>- Rappeler qu'on n'a pas besoin d'avoir deja un medecin de famille pour utiliser ce type de service — juste sa carte d'assurance maladie.</a:t>
            </a:r>
          </a:p>
          <a:p>
            <a:r>
              <a:t>- Insister sur la meme prudence que pour tout site officiel : verifier qu'on est bien sur l'adresse officielle antes de saisir des informations personnelles.</a:t>
            </a:r>
          </a:p>
          <a:p>
            <a:r>
              <a:t>- Rappeler qu'un rendez-vous peut toujours se prendre par telephone pour qui prefere.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PRATIQUE GUIDEE 1/3 (4 min)</a:t>
            </a:r>
          </a:p>
          <a:p>
            <a:r>
              <a:t>- Demander a voix haute : 'Quels champs ont une etoile ? Que se passe-t-il si on les laisse vides ?'</a:t>
            </a:r>
          </a:p>
          <a:p>
            <a:r>
              <a:t>- Reponse attendue : Nom complet et Adresse courriel sont obligatoires (*) ; Adresse et Numero d'appartement sont optionnels ici.</a:t>
            </a:r>
          </a:p>
          <a:p>
            <a:r>
              <a:t>- Faire remarquer que sur un vrai site, un champ obligatoire laisse vide affiche souvent un message d'erreur en rouge au moment d'envoyer.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PRATIQUE GUIDEE 2/3 (5 min)</a:t>
            </a:r>
          </a:p>
          <a:p>
            <a:r>
              <a:t>- Lire les deux colonnes avec le groupe, demander des exemples vecus (sans necessairement partager de details personnels).</a:t>
            </a:r>
          </a:p>
          <a:p>
            <a:r>
              <a:t>- Regle simple a repeter : un organisme officiel ne demande JAMAIS le mot de passe ou le NAS par courriel, et ne menace jamais de consequences immediates par courriel.</a:t>
            </a:r>
          </a:p>
          <a:p>
            <a:r>
              <a:t>- En cas de doute : ne PAS cliquer sur le lien du courriel — ouvrir un nouvel onglet et taper soi-meme l'adresse officielle connue, ou appeler le service au numero officiel.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PRATIQUE GUIDEE 3/3 (5 min)</a:t>
            </a:r>
          </a:p>
          <a:p>
            <a:r>
              <a:t>- Montrer en direct, si possible, la barre d'adresse d'un vrai site officiel (ex. Quebec.ca ou Canada.ca) et faire remarquer le cadenas et le domaine.</a:t>
            </a:r>
          </a:p>
          <a:p>
            <a:r>
              <a:t>- Rappeler que les vrais organismes gouvernementaux ont des domaines reconnaissables : .gouv.qc.ca pour le Quebec, .canada.ca ou .gc.ca pour le federal.</a:t>
            </a:r>
          </a:p>
          <a:p>
            <a:r>
              <a:t>- Dernier reflexe a retenir : en cas de doute sur un lien recu, ne PAS cliquer — chercher le site soi-meme ou demander a un proche de confiance avant d'agir.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PAUSE (5 min)</a:t>
            </a:r>
          </a:p>
          <a:p>
            <a:r>
              <a:t>- Petite coupure a mi-chemin, utile pour un public adulte en ligne.</a:t>
            </a:r>
          </a:p>
          <a:p>
            <a:r>
              <a:t>- Profiter pour repondre aux questions en suspens un a un si besoin — le sujet du jour (demarches, sante, emploi) touche des situations personnelles, certains pourraient avoir des questions plus sensibles a poser en prive apres la classe.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CHECKLIST (4 min)</a:t>
            </a:r>
          </a:p>
          <a:p>
            <a:r>
              <a:t>- Lire chaque item, demander a main levee (ou reaction Zoom/Meet) qui se sent capable.</a:t>
            </a:r>
          </a:p>
          <a:p>
            <a:r>
              <a:t>- Noter discretement qui aura besoin d'un suivi individuel avant la semaine 9.</a:t>
            </a:r>
          </a:p>
          <a:p>
            <a:r>
              <a:t>- Rappeler que ces competences se pratiquent — ce n'est pas grave de ne pas tout maitriser du premier coup.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RESSOURCES COMPLEMENTAIRES (2 min, optionnel si le temps manque)</a:t>
            </a:r>
          </a:p>
          <a:p>
            <a:r>
              <a:t>- Ce n'est PAS un devoir — ce sont des sites officiels que les eleves peuvent explorer seuls, a leur rythme.</a:t>
            </a:r>
          </a:p>
          <a:p>
            <a:r>
              <a:t>- Les 4 ressources ont ete verifiees avant la classe : elles sont bien officielles (domaines .gouv.qc.ca / .canada.ca / .gc.ca) et gratuites.</a:t>
            </a:r>
          </a:p>
          <a:p>
            <a:r>
              <a:t>- Suggerer de commencer par explorer la page d'accueil de chaque site, sans rien soumettre, juste pour se familiariser avec leur apparence reelle.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TACHE (3 min) — meme format que toutes les semaines precedentes, les eleves vont le reconnaitre.</a:t>
            </a:r>
          </a:p>
          <a:p>
            <a:r>
              <a:t>- Lire la tache a voix haute, s'assurer que tout le monde a bien compris avant de terminer la classe.</a:t>
            </a:r>
          </a:p>
          <a:p>
            <a:r>
              <a:t>- Insister : on ne demande PAS de soumettre un vrai formulaire officiel ni d'y entrer de vraies informations sensibles — seulement d'identifier/observer les champs obligatoires, sans rien envoyer.</a:t>
            </a:r>
          </a:p>
          <a:p>
            <a:r>
              <a:t>- Rappeler comment envoyer la preuve (ex. WhatsApp/courriel du groupe).</a:t>
            </a:r>
          </a:p>
          <a:p>
            <a:r>
              <a:t>- Rappeler que la semaine 9 est la DERNIERE classe du cours : on va reviser cette tache ensemble en debut de classe, puis clore le cours avec l'intelligence artificielle au quotidien. Feliciter chaleureusement le groupe pour le chemin parcouru depuis la semaine 1 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REVISION DU DEVOIR PRECEDENT (10-15 min)</a:t>
            </a:r>
          </a:p>
          <a:p>
            <a:r>
              <a:t>- Objectif : repasser en groupe les 1-2 difficultes les plus frequentes vues dans les captures recues (PAS une revision individuelle un-par-un devant tout le monde).</a:t>
            </a:r>
          </a:p>
          <a:p>
            <a:r>
              <a:t>- Adapter les points de blocage a ce que le facilitateur a reellement observe (ex. trouver le bon site officiel, prendre la capture d'ecran, hesitation a se connecter).</a:t>
            </a:r>
          </a:p>
          <a:p>
            <a:r>
              <a:t>- Si plus de 30-40% du groupe n'a pas reussi la tache, prevoir jusqu'a ~20 min ici avant d'avancer vers le nouveau contenu.</a:t>
            </a:r>
          </a:p>
          <a:p>
            <a:r>
              <a:t>- Feliciter les efforts avant de passer a la suite : on approche de la fin du cours 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OBJECTIF (2 min)</a:t>
            </a:r>
          </a:p>
          <a:p>
            <a:r>
              <a:t>- Lire les 4 objectifs a voix haute, en langage simple.</a:t>
            </a:r>
          </a:p>
          <a:p>
            <a:r>
              <a:t>- Dire : 'Ce sont des choses qu'on utilise vraiment dans la vie de tous les jours au Quebec — pas juste des exercices.'</a:t>
            </a:r>
          </a:p>
          <a:p>
            <a:r>
              <a:t>- Rassurer : on va toujours utiliser des exemples generiques pour pratiquer sans risque, puis vous montrer ou trouver les vrais sites officiels.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CONTENU 1/3 — DEMARCHES EN LIGNE (5 min)</a:t>
            </a:r>
          </a:p>
          <a:p>
            <a:r>
              <a:t>- De plus en plus de demarches se font uniquement en ligne : demandes gouvernementales, prise de rendez-vous medical, recherche d'emploi.</a:t>
            </a:r>
          </a:p>
          <a:p>
            <a:r>
              <a:t>- Rassurer : les principes de base sont toujours les memes, peu importe le site — c'est ce qu'on va apprendre aujourd'hui, pas 'par coeur' un site en particulier.</a:t>
            </a:r>
          </a:p>
          <a:p>
            <a:r>
              <a:t>- Mentionner qu'il existe toujours une alternative en personne ou par telephone pour qui n'est pas a l'aise en ligne — mais savoir le faire en ligne fait gagner du temps.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CONTENU 2/3 — REMPLIR UN FORMULAIRE (5 min)</a:t>
            </a:r>
          </a:p>
          <a:p>
            <a:r>
              <a:t>- Lire attentivement : ne jamais remplir un champ sans comprendre ce qui est demande — prendre son temps, relire les instructions.</a:t>
            </a:r>
          </a:p>
          <a:p>
            <a:r>
              <a:t>- L'etoile (*) signale un champ obligatoire — sans lui, le formulaire refuse l'envoi.</a:t>
            </a:r>
          </a:p>
          <a:p>
            <a:r>
              <a:t>- Toujours relire l'ensemble avant de cliquer sur Envoyer/Soumettre : verifier l'orthographe du nom, du courriel, de la date.</a:t>
            </a:r>
          </a:p>
          <a:p>
            <a:r>
              <a:t>- On regarde un exemple de formulaire generique juste apres.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CONTENU 3/3 — RESTER VIGILANT (6 min)</a:t>
            </a:r>
          </a:p>
          <a:p>
            <a:r>
              <a:t>- Un site ou service GOUVERNEMENTAL officiel ne demande JAMAIS de payer par carte-cadeau, virement Interac urgent, ou lien recu par courriel/texto pour 'debloquer' un dossier.</a:t>
            </a:r>
          </a:p>
          <a:p>
            <a:r>
              <a:t>- Toujours verifier l'adresse (URL) du site avant d'y entrer des informations — un site gouvernemental legitime a une adresse officielle et stable, pas un lien raccourci ou bizarre recu par courriel.</a:t>
            </a:r>
          </a:p>
          <a:p>
            <a:r>
              <a:t>- Le NAS (numero d'assurance sociale), le mot de passe, et les informations bancaires ne se partagent JAMAIS par courriel, texto ou telephone si on n'a pas verifie qui appelle.</a:t>
            </a:r>
          </a:p>
          <a:p>
            <a:r>
              <a:t>- En cas de doute : fermer la page, et retourner sur le site en tapant soi-meme l'adresse connue, ou appeler le service concerne au numero officiel.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ANATOMIE 1/4 — FORMULAIRE EN LIGNE (5 min) — mockup GENERIQUE, illustratif, ne reproduit aucun formulaire gouvernemental precis.</a:t>
            </a:r>
          </a:p>
          <a:p>
            <a:r>
              <a:t>- Montrer que chaque champ avec une etoile (*) DOIT etre remplit, sinon le site affichera une erreur au moment d'envoyer.</a:t>
            </a:r>
          </a:p>
          <a:p>
            <a:r>
              <a:t>- Un champ sans etoile (ex. Telephone ici) est optionnel — on peut le laisser vide.</a:t>
            </a:r>
          </a:p>
          <a:p>
            <a:r>
              <a:t>- Toujours regarder l'adresse du site avant de commencer a taper des informations personnelles — on approfondit ce point plus tard dans la classe.</a:t>
            </a:r>
          </a:p>
          <a:p>
            <a:r>
              <a:t>- Le message de confirmation est la preuve que l'envoi a fonctionne — s'il n'apparait pas, il faut revalider les champs en rouge/erreur avant de reessayer.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ANATOMIE 2/4 — SITE DE RECHERCHE D'EMPLOI (5 min) — mockup generique, employeurs et offres fictifs ; le libelle en bas nomme un site REEL et verifie (Guichet-Emplois, gouvernement du Canada, guichetemplois.gc.ca) qu'on pourra explorer ensemble en direct.</a:t>
            </a:r>
          </a:p>
          <a:p>
            <a:r>
              <a:t>- Meme logique que pour tout formulaire : une barre de recherche (poste + ville), une liste de resultats, un bouton pour agir (ici 'Postuler').</a:t>
            </a:r>
          </a:p>
          <a:p>
            <a:r>
              <a:t>- Idealement, partager l'ecran et montrer une vraie recherche sur Guichet-Emplois si le temps le permet.</a:t>
            </a:r>
          </a:p>
          <a:p>
            <a:r>
              <a:t>- Rappeler qu'il existe d'autres sites d'emploi (prives) — les memes principes de vigilance vus plus tot s'appliquent partout.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ANATOMIE 3/4 — CHERCHER UN EMPLOI, PAS A PAS (4 min)</a:t>
            </a:r>
          </a:p>
          <a:p>
            <a:r>
              <a:t>- Le profil en ligne remplace un peu le CV papier — plusieurs sites permettent d'y coller son experience une seule fois puis de postuler rapidement partout.</a:t>
            </a:r>
          </a:p>
          <a:p>
            <a:r>
              <a:t>- Chercher avec des mots simples (ex. 'commis cuisine Montreal') donne souvent de meilleurs resultats qu'une phrase complete.</a:t>
            </a:r>
          </a:p>
          <a:p>
            <a:r>
              <a:t>- Toujours lire l'offre en entier avant de postuler : horaire, lieu exact, exigences.</a:t>
            </a:r>
          </a:p>
          <a:p>
            <a:r>
              <a:t>- Postuler peut vouloir dire remplir un court formulaire ET/OU joindre un CV en fichier (on a vu comment joindre un fichier lors des semaines precedentes).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475E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MNS Logo v2 (2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548640"/>
            <a:ext cx="934156" cy="914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2960" y="265176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85F1ED"/>
                </a:solidFill>
                <a:latin typeface="Manrope"/>
              </a:rPr>
              <a:t>COURS D'INFORMATIQUE DE BASE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1560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4000" b="1">
                <a:solidFill>
                  <a:srgbClr val="FFFFFF"/>
                </a:solidFill>
                <a:latin typeface="Manrope"/>
              </a:rPr>
              <a:t>Semaine 8</a:t>
            </a:r>
          </a:p>
          <a:p>
            <a:pPr algn="l">
              <a:lnSpc>
                <a:spcPct val="105000"/>
              </a:lnSpc>
            </a:pPr>
            <a:r>
              <a:rPr sz="4000" b="1">
                <a:solidFill>
                  <a:srgbClr val="FFFFFF"/>
                </a:solidFill>
                <a:latin typeface="Manrope"/>
              </a:rPr>
              <a:t>Usage quotidien : démarches, santé, emploi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6035040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85F1ED"/>
                </a:solidFill>
                <a:latin typeface="Public Sans"/>
              </a:rPr>
              <a:t>Immigrants Nous Sommes Inc.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ANATOMIE · 4 SUR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Prendre un rendez-vous santé en ligne, pas à pas</a:t>
            </a:r>
          </a:p>
        </p:txBody>
      </p:sp>
      <p:sp>
        <p:nvSpPr>
          <p:cNvPr id="4" name="Oval 3"/>
          <p:cNvSpPr/>
          <p:nvPr/>
        </p:nvSpPr>
        <p:spPr>
          <a:xfrm>
            <a:off x="1074420" y="2034540"/>
            <a:ext cx="685800" cy="68580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200">
                <a:solidFill>
                  <a:srgbClr val="FFFFFF"/>
                </a:solidFill>
                <a:latin typeface="Public Sans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48840" y="2084832"/>
            <a:ext cx="89611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1A1C1E"/>
                </a:solidFill>
                <a:latin typeface="Public Sans"/>
              </a:rPr>
              <a:t>🌐   Aller sur un site officiel de prise de rendez-vous santé</a:t>
            </a:r>
          </a:p>
        </p:txBody>
      </p:sp>
      <p:sp>
        <p:nvSpPr>
          <p:cNvPr id="6" name="Oval 5"/>
          <p:cNvSpPr/>
          <p:nvPr/>
        </p:nvSpPr>
        <p:spPr>
          <a:xfrm>
            <a:off x="1074420" y="2994660"/>
            <a:ext cx="685800" cy="68580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200">
                <a:solidFill>
                  <a:srgbClr val="FFFFFF"/>
                </a:solidFill>
                <a:latin typeface="Public Sans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48840" y="3044952"/>
            <a:ext cx="89611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1A1C1E"/>
                </a:solidFill>
                <a:latin typeface="Public Sans"/>
              </a:rPr>
              <a:t>⚕️   Choisir le type de consultation ou le professionnel</a:t>
            </a:r>
          </a:p>
        </p:txBody>
      </p:sp>
      <p:sp>
        <p:nvSpPr>
          <p:cNvPr id="8" name="Oval 7"/>
          <p:cNvSpPr/>
          <p:nvPr/>
        </p:nvSpPr>
        <p:spPr>
          <a:xfrm>
            <a:off x="1074420" y="3954780"/>
            <a:ext cx="685800" cy="68580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200">
                <a:solidFill>
                  <a:srgbClr val="FFFFFF"/>
                </a:solidFill>
                <a:latin typeface="Public Sans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8840" y="4005072"/>
            <a:ext cx="89611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1A1C1E"/>
                </a:solidFill>
                <a:latin typeface="Public Sans"/>
              </a:rPr>
              <a:t>📅   Choisir une date et une heure disponibles</a:t>
            </a:r>
          </a:p>
        </p:txBody>
      </p:sp>
      <p:sp>
        <p:nvSpPr>
          <p:cNvPr id="10" name="Oval 9"/>
          <p:cNvSpPr/>
          <p:nvPr/>
        </p:nvSpPr>
        <p:spPr>
          <a:xfrm>
            <a:off x="1074420" y="4914900"/>
            <a:ext cx="685800" cy="68580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200">
                <a:solidFill>
                  <a:srgbClr val="FFFFFF"/>
                </a:solidFill>
                <a:latin typeface="Public Sans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48840" y="4965192"/>
            <a:ext cx="89611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1A1C1E"/>
                </a:solidFill>
                <a:latin typeface="Public Sans"/>
              </a:rPr>
              <a:t>✅   Confirmer : une confirmation arrive par courriel ou texto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598932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0">
                <a:solidFill>
                  <a:srgbClr val="6B6F72"/>
                </a:solidFill>
                <a:latin typeface="Public Sans"/>
              </a:rPr>
              <a:t>Exemple réel vérifié : Rendez-vous santé Québec (RVSQ), service gratuit du gouvernement du Québec.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8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PRATIQUE GUIDÉE · 1 SUR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Ensemble, maintenant (1/3) 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600200"/>
            <a:ext cx="108813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0">
                <a:solidFill>
                  <a:srgbClr val="1A1C1E"/>
                </a:solidFill>
                <a:latin typeface="Public Sans"/>
              </a:rPr>
              <a:t>Sur ce formulaire d'exemple, lesquels sont obligatoires ?</a:t>
            </a:r>
          </a:p>
        </p:txBody>
      </p:sp>
      <p:sp>
        <p:nvSpPr>
          <p:cNvPr id="5" name="Rectangle 4"/>
          <p:cNvSpPr/>
          <p:nvPr/>
        </p:nvSpPr>
        <p:spPr>
          <a:xfrm>
            <a:off x="2377440" y="2286000"/>
            <a:ext cx="7406640" cy="365760"/>
          </a:xfrm>
          <a:prstGeom prst="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445752" y="2404872"/>
            <a:ext cx="128016" cy="128016"/>
          </a:xfrm>
          <a:prstGeom prst="ellipse">
            <a:avLst/>
          </a:prstGeom>
          <a:solidFill>
            <a:srgbClr val="6B6F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9171432" y="2404872"/>
            <a:ext cx="128016" cy="128016"/>
          </a:xfrm>
          <a:prstGeom prst="ellipse">
            <a:avLst/>
          </a:prstGeom>
          <a:solidFill>
            <a:srgbClr val="6B6F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8897112" y="2404872"/>
            <a:ext cx="128016" cy="128016"/>
          </a:xfrm>
          <a:prstGeom prst="ellipse">
            <a:avLst/>
          </a:prstGeom>
          <a:solidFill>
            <a:srgbClr val="6B6F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377440" y="2651760"/>
            <a:ext cx="7406640" cy="384048"/>
          </a:xfrm>
          <a:prstGeom prst="rect">
            <a:avLst/>
          </a:prstGeom>
          <a:solidFill>
            <a:srgbClr val="FFFFFF"/>
          </a:solidFill>
          <a:ln w="9525">
            <a:solidFill>
              <a:srgbClr val="F3F3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560320" y="2651760"/>
            <a:ext cx="704088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006A68"/>
                </a:solidFill>
                <a:latin typeface="Public Sans"/>
              </a:rPr>
              <a:t>🔒  [formulaire d'exemple]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377440" y="3035808"/>
            <a:ext cx="7406640" cy="2743200"/>
          </a:xfrm>
          <a:prstGeom prst="rect">
            <a:avLst/>
          </a:prstGeom>
          <a:solidFill>
            <a:srgbClr val="FFFFFF"/>
          </a:solidFill>
          <a:ln w="9525">
            <a:solidFill>
              <a:srgbClr val="F3F3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743200" y="3310128"/>
            <a:ext cx="306324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A1C1E"/>
                </a:solidFill>
                <a:latin typeface="Manrope"/>
              </a:rPr>
              <a:t>Nom complet *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743200" y="3602736"/>
            <a:ext cx="3063240" cy="384048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172200" y="3310128"/>
            <a:ext cx="306324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A1C1E"/>
                </a:solidFill>
                <a:latin typeface="Manrope"/>
              </a:rPr>
              <a:t>Adresse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72200" y="3602736"/>
            <a:ext cx="3063240" cy="384048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743200" y="4242816"/>
            <a:ext cx="306324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A1C1E"/>
                </a:solidFill>
                <a:latin typeface="Manrope"/>
              </a:rPr>
              <a:t>Adresse courriel *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743200" y="4535424"/>
            <a:ext cx="3063240" cy="384048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172200" y="4242816"/>
            <a:ext cx="306324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A1C1E"/>
                </a:solidFill>
                <a:latin typeface="Manrope"/>
              </a:rPr>
              <a:t>Numéro d'appartement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72200" y="4535424"/>
            <a:ext cx="3063240" cy="384048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8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PRATIQUE GUIDÉE · 2 SUR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Ensemble, maintenant (2/3) : courriel suspect ou légitime 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55167" y="1783080"/>
            <a:ext cx="5212080" cy="3977639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6635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55167" y="1783080"/>
            <a:ext cx="5212080" cy="685800"/>
          </a:xfrm>
          <a:prstGeom prst="roundRect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900" b="1">
                <a:solidFill>
                  <a:srgbClr val="FFFFFF"/>
                </a:solidFill>
                <a:latin typeface="Manrope"/>
              </a:rPr>
              <a:t>⚠️  Signes d'un courriel suspect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75207" y="2697480"/>
            <a:ext cx="4572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0">
                <a:solidFill>
                  <a:srgbClr val="1A1C1E"/>
                </a:solidFill>
                <a:latin typeface="Public Sans"/>
              </a:rPr>
              <a:t>•  Adresse d'expéditeur bizarre ou inconnue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75207" y="3319272"/>
            <a:ext cx="4572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0">
                <a:solidFill>
                  <a:srgbClr val="1A1C1E"/>
                </a:solidFill>
                <a:latin typeface="Public Sans"/>
              </a:rPr>
              <a:t>•  Fautes d'orthographe, logo flou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5207" y="3941064"/>
            <a:ext cx="4572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0">
                <a:solidFill>
                  <a:srgbClr val="1A1C1E"/>
                </a:solidFill>
                <a:latin typeface="Public Sans"/>
              </a:rPr>
              <a:t>•  Demande urgente d'argent ou d'infos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5207" y="4562856"/>
            <a:ext cx="4572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0">
                <a:solidFill>
                  <a:srgbClr val="1A1C1E"/>
                </a:solidFill>
                <a:latin typeface="Public Sans"/>
              </a:rPr>
              <a:t>•  Lien à cliquer « immédiatement »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24447" y="1783080"/>
            <a:ext cx="5212080" cy="3977639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324447" y="1783080"/>
            <a:ext cx="5212080" cy="685800"/>
          </a:xfrm>
          <a:prstGeom prst="roundRect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900" b="1">
                <a:solidFill>
                  <a:srgbClr val="FFFFFF"/>
                </a:solidFill>
                <a:latin typeface="Manrope"/>
              </a:rPr>
              <a:t>✅  Signes d'un courriel légitime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44487" y="2697480"/>
            <a:ext cx="4572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0">
                <a:solidFill>
                  <a:srgbClr val="1A1C1E"/>
                </a:solidFill>
                <a:latin typeface="Public Sans"/>
              </a:rPr>
              <a:t>•  Adresse officielle reconnue (ex. .gouv.qc.ca, .canada.ca)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44487" y="3319272"/>
            <a:ext cx="4572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0">
                <a:solidFill>
                  <a:srgbClr val="1A1C1E"/>
                </a:solidFill>
                <a:latin typeface="Public Sans"/>
              </a:rPr>
              <a:t>•  Aucune demande de mot de passe ou de paiement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44487" y="3941064"/>
            <a:ext cx="4572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0">
                <a:solidFill>
                  <a:srgbClr val="1A1C1E"/>
                </a:solidFill>
                <a:latin typeface="Public Sans"/>
              </a:rPr>
              <a:t>•  Pas de pression ni de menace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44487" y="4562856"/>
            <a:ext cx="4572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0">
                <a:solidFill>
                  <a:srgbClr val="1A1C1E"/>
                </a:solidFill>
                <a:latin typeface="Public Sans"/>
              </a:rPr>
              <a:t>•  Tu peux vérifier en te connectant toi-même au site officiel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PRATIQUE GUIDÉE · 3 SUR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Ensemble, maintenant (3/3) : site suspect ou officiel 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55167" y="1783080"/>
            <a:ext cx="5212080" cy="3977639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6635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55167" y="1783080"/>
            <a:ext cx="5212080" cy="685800"/>
          </a:xfrm>
          <a:prstGeom prst="roundRect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900" b="1">
                <a:solidFill>
                  <a:srgbClr val="FFFFFF"/>
                </a:solidFill>
                <a:latin typeface="Manrope"/>
              </a:rPr>
              <a:t>⚠️  Signes d'un site suspect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75207" y="2697480"/>
            <a:ext cx="4572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0">
                <a:solidFill>
                  <a:srgbClr val="1A1C1E"/>
                </a:solidFill>
                <a:latin typeface="Public Sans"/>
              </a:rPr>
              <a:t>•  Adresse bizarre, longue ou mal orthographiée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75207" y="3319272"/>
            <a:ext cx="4572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0">
                <a:solidFill>
                  <a:srgbClr val="1A1C1E"/>
                </a:solidFill>
                <a:latin typeface="Public Sans"/>
              </a:rPr>
              <a:t>•  Aucun cadenas 🔒 dans la barre d'adresse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5207" y="3941064"/>
            <a:ext cx="4572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0">
                <a:solidFill>
                  <a:srgbClr val="1A1C1E"/>
                </a:solidFill>
                <a:latin typeface="Public Sans"/>
              </a:rPr>
              <a:t>•  Demande de paiement par carte-cadeau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5207" y="4562856"/>
            <a:ext cx="4572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0">
                <a:solidFill>
                  <a:srgbClr val="1A1C1E"/>
                </a:solidFill>
                <a:latin typeface="Public Sans"/>
              </a:rPr>
              <a:t>•  Fenêtres pop-up ou pression à agir vite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24447" y="1783080"/>
            <a:ext cx="5212080" cy="3977639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324447" y="1783080"/>
            <a:ext cx="5212080" cy="685800"/>
          </a:xfrm>
          <a:prstGeom prst="roundRect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900" b="1">
                <a:solidFill>
                  <a:srgbClr val="FFFFFF"/>
                </a:solidFill>
                <a:latin typeface="Manrope"/>
              </a:rPr>
              <a:t>✅  Signes d'un site officiel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44487" y="2697480"/>
            <a:ext cx="4572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0">
                <a:solidFill>
                  <a:srgbClr val="1A1C1E"/>
                </a:solidFill>
                <a:latin typeface="Public Sans"/>
              </a:rPr>
              <a:t>•  Cadenas 🔒 et adresse en https://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44487" y="3319272"/>
            <a:ext cx="4572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0">
                <a:solidFill>
                  <a:srgbClr val="1A1C1E"/>
                </a:solidFill>
                <a:latin typeface="Public Sans"/>
              </a:rPr>
              <a:t>•  Domaine connu et stable (ex. .gouv.qc.ca, .canada.ca)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44487" y="3941064"/>
            <a:ext cx="4572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0">
                <a:solidFill>
                  <a:srgbClr val="1A1C1E"/>
                </a:solidFill>
                <a:latin typeface="Public Sans"/>
              </a:rPr>
              <a:t>•  Aucune demande de NAS ou d'infos bancaires par courriel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44487" y="4562856"/>
            <a:ext cx="4572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0">
                <a:solidFill>
                  <a:srgbClr val="1A1C1E"/>
                </a:solidFill>
                <a:latin typeface="Public Sans"/>
              </a:rPr>
              <a:t>•  Tapé soi-même dans le navigateur, pas cliqué depuis un lien reçu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5F7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4688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85F1ED"/>
                </a:solidFill>
                <a:latin typeface="Manrope"/>
              </a:rPr>
              <a:t>PETITE PAUSE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3017520"/>
            <a:ext cx="105156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Manrope"/>
              </a:rPr>
              <a:t>5 minutes — questions, café, étirements 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AUTO-ÉVALUATION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Je coche ce que je sais faire :</a:t>
            </a:r>
          </a:p>
        </p:txBody>
      </p:sp>
      <p:sp>
        <p:nvSpPr>
          <p:cNvPr id="4" name="Oval 3"/>
          <p:cNvSpPr/>
          <p:nvPr/>
        </p:nvSpPr>
        <p:spPr>
          <a:xfrm>
            <a:off x="800100" y="214426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8760" y="2130552"/>
            <a:ext cx="44805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Reconnaître un champ obligatoire (*)</a:t>
            </a:r>
          </a:p>
        </p:txBody>
      </p:sp>
      <p:sp>
        <p:nvSpPr>
          <p:cNvPr id="6" name="Oval 5"/>
          <p:cNvSpPr/>
          <p:nvPr/>
        </p:nvSpPr>
        <p:spPr>
          <a:xfrm>
            <a:off x="800100" y="310438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08760" y="3090672"/>
            <a:ext cx="44805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Remplir un formulaire en ligne simple</a:t>
            </a:r>
          </a:p>
        </p:txBody>
      </p:sp>
      <p:sp>
        <p:nvSpPr>
          <p:cNvPr id="8" name="Oval 7"/>
          <p:cNvSpPr/>
          <p:nvPr/>
        </p:nvSpPr>
        <p:spPr>
          <a:xfrm>
            <a:off x="800100" y="406450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08760" y="4050792"/>
            <a:ext cx="44805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Vérifier l'adresse d'un site avant d'agir</a:t>
            </a:r>
          </a:p>
        </p:txBody>
      </p:sp>
      <p:sp>
        <p:nvSpPr>
          <p:cNvPr id="10" name="Oval 9"/>
          <p:cNvSpPr/>
          <p:nvPr/>
        </p:nvSpPr>
        <p:spPr>
          <a:xfrm>
            <a:off x="6057900" y="214426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66560" y="2130552"/>
            <a:ext cx="46634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Chercher un emploi sur un site officiel</a:t>
            </a:r>
          </a:p>
        </p:txBody>
      </p:sp>
      <p:sp>
        <p:nvSpPr>
          <p:cNvPr id="12" name="Oval 11"/>
          <p:cNvSpPr/>
          <p:nvPr/>
        </p:nvSpPr>
        <p:spPr>
          <a:xfrm>
            <a:off x="6057900" y="310438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66560" y="3090672"/>
            <a:ext cx="46634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Comprendre les étapes d'un rendez-vous santé en ligne</a:t>
            </a:r>
          </a:p>
        </p:txBody>
      </p:sp>
      <p:sp>
        <p:nvSpPr>
          <p:cNvPr id="14" name="Oval 13"/>
          <p:cNvSpPr/>
          <p:nvPr/>
        </p:nvSpPr>
        <p:spPr>
          <a:xfrm>
            <a:off x="6057900" y="406450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66560" y="4050792"/>
            <a:ext cx="46634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Repérer un courriel ou un site suspect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RESSOURCES COMPLÉMENTAIRES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Des sites officiels et gratuits à connaître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99719" y="1783080"/>
            <a:ext cx="2606040" cy="36576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391259" y="2103120"/>
            <a:ext cx="822960" cy="82296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🏛️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6879" y="3063240"/>
            <a:ext cx="2331720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400" b="1">
                <a:solidFill>
                  <a:srgbClr val="00475E"/>
                </a:solidFill>
                <a:latin typeface="Manrope"/>
              </a:rPr>
              <a:t>Québec.ca — Services Québec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36879" y="3886200"/>
            <a:ext cx="2331720" cy="384048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000" b="1">
                <a:solidFill>
                  <a:srgbClr val="006A68"/>
                </a:solidFill>
                <a:latin typeface="Manrope"/>
              </a:rPr>
              <a:t>quebec.ca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2599" y="4389120"/>
            <a:ext cx="2240280" cy="960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0">
                <a:solidFill>
                  <a:srgbClr val="1A1C1E"/>
                </a:solidFill>
                <a:latin typeface="Public Sans"/>
              </a:rPr>
              <a:t>Portail officiel du gouvernement du Québec pour les démarches citoyennes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61791" y="1783080"/>
            <a:ext cx="2606040" cy="36576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4253331" y="210312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💼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98951" y="3063240"/>
            <a:ext cx="2331720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400" b="1">
                <a:solidFill>
                  <a:srgbClr val="00475E"/>
                </a:solidFill>
                <a:latin typeface="Manrope"/>
              </a:rPr>
              <a:t>Guichet-Emplois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498951" y="3886200"/>
            <a:ext cx="2331720" cy="384048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000" b="1">
                <a:solidFill>
                  <a:srgbClr val="006A68"/>
                </a:solidFill>
                <a:latin typeface="Manrope"/>
              </a:rPr>
              <a:t>guichetemplois.gc.ca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44671" y="4389120"/>
            <a:ext cx="2240280" cy="960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0">
                <a:solidFill>
                  <a:srgbClr val="1A1C1E"/>
                </a:solidFill>
                <a:latin typeface="Public Sans"/>
              </a:rPr>
              <a:t>Site officiel de recherche d'emploi du gouvernement du Canada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23863" y="1783080"/>
            <a:ext cx="2606040" cy="36576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115403" y="2103120"/>
            <a:ext cx="822960" cy="82296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⚕️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61023" y="3063240"/>
            <a:ext cx="2331720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400" b="1">
                <a:solidFill>
                  <a:srgbClr val="00475E"/>
                </a:solidFill>
                <a:latin typeface="Manrope"/>
              </a:rPr>
              <a:t>Rendez-vous santé Québec (RVSQ)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361023" y="3886200"/>
            <a:ext cx="2331720" cy="384048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000" b="1">
                <a:solidFill>
                  <a:srgbClr val="006A68"/>
                </a:solidFill>
                <a:latin typeface="Manrope"/>
              </a:rPr>
              <a:t>rvsq.gouv.qc.ca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6743" y="4389120"/>
            <a:ext cx="2240280" cy="960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0">
                <a:solidFill>
                  <a:srgbClr val="1A1C1E"/>
                </a:solidFill>
                <a:latin typeface="Public Sans"/>
              </a:rPr>
              <a:t>Prise de rendez-vous gratuite en médecine familiale, gouvernement du Québec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085935" y="1783080"/>
            <a:ext cx="2606040" cy="36576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9977475" y="2103120"/>
            <a:ext cx="822960" cy="822960"/>
          </a:xfrm>
          <a:prstGeom prst="ellipse">
            <a:avLst/>
          </a:prstGeom>
          <a:solidFill>
            <a:srgbClr val="8A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🛡️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23095" y="3063240"/>
            <a:ext cx="2331720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400" b="1">
                <a:solidFill>
                  <a:srgbClr val="00475E"/>
                </a:solidFill>
                <a:latin typeface="Manrope"/>
              </a:rPr>
              <a:t>Pensez cybersécurité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223095" y="3886200"/>
            <a:ext cx="2331720" cy="384048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000" b="1">
                <a:solidFill>
                  <a:srgbClr val="006A68"/>
                </a:solidFill>
                <a:latin typeface="Manrope"/>
              </a:rPr>
              <a:t>pensezcybersecurite.gc.ca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268815" y="4389120"/>
            <a:ext cx="2240280" cy="960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0">
                <a:solidFill>
                  <a:srgbClr val="1A1C1E"/>
                </a:solidFill>
                <a:latin typeface="Public Sans"/>
              </a:rPr>
              <a:t>Conseils officiels du gouvernement du Canada pour reconnaître l'hameçonnage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0080" y="580644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6B6F72"/>
                </a:solidFill>
                <a:latin typeface="Public Sans"/>
              </a:rPr>
              <a:t>Sites officiels, gratuits, vérifiés — à explorer à ton rythme, entre les classes.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8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475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731520"/>
            <a:ext cx="10058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85F1ED"/>
                </a:solidFill>
                <a:latin typeface="Manrope"/>
              </a:rPr>
              <a:t>TÂCHE POUR LA SEMAINE PROCHAINE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463040"/>
            <a:ext cx="10332720" cy="1737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400" b="1">
                <a:solidFill>
                  <a:srgbClr val="FFFFFF"/>
                </a:solidFill>
                <a:latin typeface="Manrope"/>
              </a:rPr>
              <a:t>Identifie les champs obligatoires (*) sur un formulaire que tu as</a:t>
            </a:r>
          </a:p>
          <a:p>
            <a:pPr algn="l">
              <a:lnSpc>
                <a:spcPct val="115000"/>
              </a:lnSpc>
            </a:pPr>
            <a:r>
              <a:rPr sz="2400" b="1">
                <a:solidFill>
                  <a:srgbClr val="FFFFFF"/>
                </a:solidFill>
                <a:latin typeface="Manrope"/>
              </a:rPr>
              <a:t>déjà reçu, OU explore un site officiel que tu connais et prends</a:t>
            </a:r>
          </a:p>
          <a:p>
            <a:pPr algn="l">
              <a:lnSpc>
                <a:spcPct val="115000"/>
              </a:lnSpc>
            </a:pPr>
            <a:r>
              <a:rPr sz="2400" b="1">
                <a:solidFill>
                  <a:srgbClr val="FFFFFF"/>
                </a:solidFill>
                <a:latin typeface="Manrope"/>
              </a:rPr>
              <a:t>une capture d'écran de sa page d'accueil.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3520440"/>
            <a:ext cx="5120640" cy="1371600"/>
          </a:xfrm>
          <a:prstGeom prst="roundRect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600" b="1">
                <a:solidFill>
                  <a:srgbClr val="FFFFFF"/>
                </a:solidFill>
                <a:latin typeface="Public Sans"/>
              </a:rPr>
              <a:t>📸  Preuve : une capture d'écran</a:t>
            </a:r>
            <a:br/>
            <a:r>
              <a:rPr sz="1600" b="1">
                <a:solidFill>
                  <a:srgbClr val="FFFFFF"/>
                </a:solidFill>
                <a:latin typeface="Public Sans"/>
              </a:rPr>
              <a:t>ou une photo du résultat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126480" y="3520440"/>
            <a:ext cx="5120640" cy="1371600"/>
          </a:xfrm>
          <a:prstGeom prst="roundRect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600" b="1">
                <a:solidFill>
                  <a:srgbClr val="FFFFFF"/>
                </a:solidFill>
                <a:latin typeface="Public Sans"/>
              </a:rPr>
              <a:t>📝  Pas d'ordi à la maison ?</a:t>
            </a:r>
            <a:br/>
            <a:r>
              <a:rPr sz="1600" b="1">
                <a:solidFill>
                  <a:srgbClr val="FFFFFF"/>
                </a:solidFill>
                <a:latin typeface="Public Sans"/>
              </a:rPr>
              <a:t>Encercle les champs sur un papier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212080"/>
            <a:ext cx="1033272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85F1ED"/>
                </a:solidFill>
                <a:latin typeface="Manrope"/>
              </a:rPr>
              <a:t>On révise ensemble au début de la semaine 9 — la dernière classe 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RÉVISION · DEVOIR DE LA SEMAINE 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On se rappelle : ton site gouvernemental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2103120"/>
            <a:ext cx="822960" cy="82296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🏛️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20240" y="2194560"/>
            <a:ext cx="914400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0">
                <a:solidFill>
                  <a:srgbClr val="1A1C1E"/>
                </a:solidFill>
                <a:latin typeface="Public Sans"/>
              </a:rPr>
              <a:t>La tâche : explorer un site officiel du gouvernement déjà utilisé</a:t>
            </a:r>
          </a:p>
        </p:txBody>
      </p:sp>
      <p:sp>
        <p:nvSpPr>
          <p:cNvPr id="6" name="Oval 5"/>
          <p:cNvSpPr/>
          <p:nvPr/>
        </p:nvSpPr>
        <p:spPr>
          <a:xfrm>
            <a:off x="822960" y="3246120"/>
            <a:ext cx="822960" cy="82296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20240" y="3337560"/>
            <a:ext cx="914400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0">
                <a:solidFill>
                  <a:srgbClr val="1A1C1E"/>
                </a:solidFill>
                <a:latin typeface="Public Sans"/>
              </a:rPr>
              <a:t>1 ou 2 personnes partagent leur capture d'écran</a:t>
            </a:r>
          </a:p>
        </p:txBody>
      </p:sp>
      <p:sp>
        <p:nvSpPr>
          <p:cNvPr id="8" name="Oval 7"/>
          <p:cNvSpPr/>
          <p:nvPr/>
        </p:nvSpPr>
        <p:spPr>
          <a:xfrm>
            <a:off x="822960" y="4389120"/>
            <a:ext cx="822960" cy="82296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20240" y="4480560"/>
            <a:ext cx="914400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0">
                <a:solidFill>
                  <a:srgbClr val="1A1C1E"/>
                </a:solidFill>
                <a:latin typeface="Public Sans"/>
              </a:rPr>
              <a:t>On répond ensemble aux questions ou blocages rencontrés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OBJECTIF DE LA CLASSE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À la fin de cette classe, je pourrai :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196596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20240" y="2084832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C1E"/>
                </a:solidFill>
                <a:latin typeface="Public Sans"/>
              </a:rPr>
              <a:t>Reconnaître un formulaire en ligne et ses champs obligatoires (*)</a:t>
            </a:r>
          </a:p>
        </p:txBody>
      </p:sp>
      <p:sp>
        <p:nvSpPr>
          <p:cNvPr id="6" name="Oval 5"/>
          <p:cNvSpPr/>
          <p:nvPr/>
        </p:nvSpPr>
        <p:spPr>
          <a:xfrm>
            <a:off x="822960" y="306324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20240" y="3182112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C1E"/>
                </a:solidFill>
                <a:latin typeface="Public Sans"/>
              </a:rPr>
              <a:t>Chercher un emploi sur un site officiel</a:t>
            </a:r>
          </a:p>
        </p:txBody>
      </p:sp>
      <p:sp>
        <p:nvSpPr>
          <p:cNvPr id="8" name="Oval 7"/>
          <p:cNvSpPr/>
          <p:nvPr/>
        </p:nvSpPr>
        <p:spPr>
          <a:xfrm>
            <a:off x="822960" y="416052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⚕️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20240" y="4279392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C1E"/>
                </a:solidFill>
                <a:latin typeface="Public Sans"/>
              </a:rPr>
              <a:t>Comprendre les étapes pour prendre un rendez-vous santé en ligne</a:t>
            </a:r>
          </a:p>
        </p:txBody>
      </p:sp>
      <p:sp>
        <p:nvSpPr>
          <p:cNvPr id="10" name="Oval 9"/>
          <p:cNvSpPr/>
          <p:nvPr/>
        </p:nvSpPr>
        <p:spPr>
          <a:xfrm>
            <a:off x="822960" y="525780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🛡️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20240" y="5376672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C1E"/>
                </a:solidFill>
                <a:latin typeface="Public Sans"/>
              </a:rPr>
              <a:t>Repérer un site ou un courriel suspect avant d'agir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CONTENU · 1 SUR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Démarches en ligne : trois grands domaines</a:t>
            </a:r>
          </a:p>
        </p:txBody>
      </p:sp>
      <p:cxnSp>
        <p:nvCxnSpPr>
          <p:cNvPr id="4" name="Connector 3"/>
          <p:cNvCxnSpPr/>
          <p:nvPr/>
        </p:nvCxnSpPr>
        <p:spPr>
          <a:xfrm flipH="1" flipV="1">
            <a:off x="2103120" y="1691640"/>
            <a:ext cx="3991356" cy="2011680"/>
          </a:xfrm>
          <a:prstGeom prst="curvedConnector3">
            <a:avLst/>
          </a:prstGeom>
          <a:ln w="28575">
            <a:solidFill>
              <a:srgbClr val="1A5F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 flipV="1">
            <a:off x="6094476" y="1691640"/>
            <a:ext cx="3963924" cy="2011680"/>
          </a:xfrm>
          <a:prstGeom prst="curvedConnector3">
            <a:avLst/>
          </a:prstGeom>
          <a:ln w="28575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6094476" y="3703320"/>
            <a:ext cx="0" cy="2103120"/>
          </a:xfrm>
          <a:prstGeom prst="curvedConnector3">
            <a:avLst/>
          </a:prstGeom>
          <a:ln w="28575">
            <a:solidFill>
              <a:srgbClr val="663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1485900" y="1074420"/>
            <a:ext cx="1234440" cy="123444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🏛️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41858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Gouvernement</a:t>
            </a:r>
          </a:p>
        </p:txBody>
      </p:sp>
      <p:sp>
        <p:nvSpPr>
          <p:cNvPr id="9" name="Oval 8"/>
          <p:cNvSpPr/>
          <p:nvPr/>
        </p:nvSpPr>
        <p:spPr>
          <a:xfrm>
            <a:off x="9441180" y="1074420"/>
            <a:ext cx="1234440" cy="123444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⚕️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69680" y="241858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Santé</a:t>
            </a:r>
          </a:p>
        </p:txBody>
      </p:sp>
      <p:sp>
        <p:nvSpPr>
          <p:cNvPr id="11" name="Oval 10"/>
          <p:cNvSpPr/>
          <p:nvPr/>
        </p:nvSpPr>
        <p:spPr>
          <a:xfrm>
            <a:off x="5477256" y="5189220"/>
            <a:ext cx="1234440" cy="123444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05756" y="653338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Emploi</a:t>
            </a:r>
          </a:p>
        </p:txBody>
      </p:sp>
      <p:sp>
        <p:nvSpPr>
          <p:cNvPr id="13" name="Oval 12"/>
          <p:cNvSpPr/>
          <p:nvPr/>
        </p:nvSpPr>
        <p:spPr>
          <a:xfrm>
            <a:off x="5317236" y="2926080"/>
            <a:ext cx="1554480" cy="155448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4000">
                <a:solidFill>
                  <a:srgbClr val="FFFFFF"/>
                </a:solidFill>
                <a:latin typeface="Public Sans"/>
              </a:rPr>
              <a:t>🌐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31436" y="4617720"/>
            <a:ext cx="29260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00475E"/>
                </a:solidFill>
                <a:latin typeface="Manrope"/>
              </a:rPr>
              <a:t>Démarches en ligne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8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CONTENU · 2 SUR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Remplir un formulaire en ligne</a:t>
            </a:r>
          </a:p>
        </p:txBody>
      </p:sp>
      <p:cxnSp>
        <p:nvCxnSpPr>
          <p:cNvPr id="4" name="Connector 3"/>
          <p:cNvCxnSpPr/>
          <p:nvPr/>
        </p:nvCxnSpPr>
        <p:spPr>
          <a:xfrm flipH="1" flipV="1">
            <a:off x="2103120" y="1691640"/>
            <a:ext cx="3991356" cy="2011680"/>
          </a:xfrm>
          <a:prstGeom prst="curvedConnector3">
            <a:avLst/>
          </a:prstGeom>
          <a:ln w="28575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 flipV="1">
            <a:off x="6094476" y="1691640"/>
            <a:ext cx="3963924" cy="2011680"/>
          </a:xfrm>
          <a:prstGeom prst="curvedConnector3">
            <a:avLst/>
          </a:prstGeom>
          <a:ln w="28575">
            <a:solidFill>
              <a:srgbClr val="663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6094476" y="3703320"/>
            <a:ext cx="0" cy="2103120"/>
          </a:xfrm>
          <a:prstGeom prst="curvedConnector3">
            <a:avLst/>
          </a:prstGeom>
          <a:ln w="28575">
            <a:solidFill>
              <a:srgbClr val="1A5F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1485900" y="1074420"/>
            <a:ext cx="1234440" cy="123444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41858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Lire attentivement</a:t>
            </a:r>
          </a:p>
        </p:txBody>
      </p:sp>
      <p:sp>
        <p:nvSpPr>
          <p:cNvPr id="9" name="Oval 8"/>
          <p:cNvSpPr/>
          <p:nvPr/>
        </p:nvSpPr>
        <p:spPr>
          <a:xfrm>
            <a:off x="9441180" y="1074420"/>
            <a:ext cx="1234440" cy="123444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❗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69680" y="241858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Champs obligatoires *</a:t>
            </a:r>
          </a:p>
        </p:txBody>
      </p:sp>
      <p:sp>
        <p:nvSpPr>
          <p:cNvPr id="11" name="Oval 10"/>
          <p:cNvSpPr/>
          <p:nvPr/>
        </p:nvSpPr>
        <p:spPr>
          <a:xfrm>
            <a:off x="5477256" y="5189220"/>
            <a:ext cx="1234440" cy="123444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✅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05756" y="653338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Vérifier avant d'envoyer</a:t>
            </a:r>
          </a:p>
        </p:txBody>
      </p:sp>
      <p:sp>
        <p:nvSpPr>
          <p:cNvPr id="13" name="Oval 12"/>
          <p:cNvSpPr/>
          <p:nvPr/>
        </p:nvSpPr>
        <p:spPr>
          <a:xfrm>
            <a:off x="5317236" y="2926080"/>
            <a:ext cx="1554480" cy="155448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4000">
                <a:solidFill>
                  <a:srgbClr val="FFFFFF"/>
                </a:solidFill>
                <a:latin typeface="Public Sans"/>
              </a:rPr>
              <a:t>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31436" y="4617720"/>
            <a:ext cx="29260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00475E"/>
                </a:solidFill>
                <a:latin typeface="Manrope"/>
              </a:rPr>
              <a:t>Remplir un formulaire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8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CONTENU · 3 SUR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Rester vigilant en ligne</a:t>
            </a:r>
          </a:p>
        </p:txBody>
      </p:sp>
      <p:cxnSp>
        <p:nvCxnSpPr>
          <p:cNvPr id="4" name="Connector 3"/>
          <p:cNvCxnSpPr/>
          <p:nvPr/>
        </p:nvCxnSpPr>
        <p:spPr>
          <a:xfrm flipH="1" flipV="1">
            <a:off x="2103120" y="1691640"/>
            <a:ext cx="3991356" cy="2011680"/>
          </a:xfrm>
          <a:prstGeom prst="curvedConnector3">
            <a:avLst/>
          </a:prstGeom>
          <a:ln w="28575">
            <a:solidFill>
              <a:srgbClr val="663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 flipV="1">
            <a:off x="6094476" y="1691640"/>
            <a:ext cx="3963924" cy="2011680"/>
          </a:xfrm>
          <a:prstGeom prst="curvedConnector3">
            <a:avLst/>
          </a:prstGeom>
          <a:ln w="28575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6094476" y="3703320"/>
            <a:ext cx="0" cy="2103120"/>
          </a:xfrm>
          <a:prstGeom prst="curvedConnector3">
            <a:avLst/>
          </a:prstGeom>
          <a:ln w="28575">
            <a:solidFill>
              <a:srgbClr val="1A5F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1485900" y="1074420"/>
            <a:ext cx="1234440" cy="123444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⚠️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41858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Ne jamais payer par lien suspect</a:t>
            </a:r>
          </a:p>
        </p:txBody>
      </p:sp>
      <p:sp>
        <p:nvSpPr>
          <p:cNvPr id="9" name="Oval 8"/>
          <p:cNvSpPr/>
          <p:nvPr/>
        </p:nvSpPr>
        <p:spPr>
          <a:xfrm>
            <a:off x="9441180" y="1074420"/>
            <a:ext cx="1234440" cy="123444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🔎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69680" y="241858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Vérifier l'adresse du site officiel</a:t>
            </a:r>
          </a:p>
        </p:txBody>
      </p:sp>
      <p:sp>
        <p:nvSpPr>
          <p:cNvPr id="11" name="Oval 10"/>
          <p:cNvSpPr/>
          <p:nvPr/>
        </p:nvSpPr>
        <p:spPr>
          <a:xfrm>
            <a:off x="5477256" y="5189220"/>
            <a:ext cx="1234440" cy="123444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🔒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05756" y="653338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Ne jamais partager son NAS ou</a:t>
            </a:r>
          </a:p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ses infos bancaires</a:t>
            </a:r>
          </a:p>
        </p:txBody>
      </p:sp>
      <p:sp>
        <p:nvSpPr>
          <p:cNvPr id="13" name="Oval 12"/>
          <p:cNvSpPr/>
          <p:nvPr/>
        </p:nvSpPr>
        <p:spPr>
          <a:xfrm>
            <a:off x="5317236" y="2926080"/>
            <a:ext cx="1554480" cy="155448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4000">
                <a:solidFill>
                  <a:srgbClr val="FFFFFF"/>
                </a:solidFill>
                <a:latin typeface="Public Sans"/>
              </a:rPr>
              <a:t>🛡️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31436" y="4617720"/>
            <a:ext cx="29260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00475E"/>
                </a:solidFill>
                <a:latin typeface="Manrope"/>
              </a:rPr>
              <a:t>Rester vigilant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8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ANATOMIE · 1 SUR 4 (EXEMPLE GÉNÉRIQUE)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Anatomie d'un formulaire en ligne</a:t>
            </a:r>
          </a:p>
        </p:txBody>
      </p:sp>
      <p:sp>
        <p:nvSpPr>
          <p:cNvPr id="4" name="Rectangle 3"/>
          <p:cNvSpPr/>
          <p:nvPr/>
        </p:nvSpPr>
        <p:spPr>
          <a:xfrm>
            <a:off x="2807208" y="1554480"/>
            <a:ext cx="6583680" cy="365760"/>
          </a:xfrm>
          <a:prstGeom prst="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052560" y="1673352"/>
            <a:ext cx="128016" cy="128016"/>
          </a:xfrm>
          <a:prstGeom prst="ellipse">
            <a:avLst/>
          </a:prstGeom>
          <a:solidFill>
            <a:srgbClr val="6B6F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8778240" y="1673352"/>
            <a:ext cx="128016" cy="128016"/>
          </a:xfrm>
          <a:prstGeom prst="ellipse">
            <a:avLst/>
          </a:prstGeom>
          <a:solidFill>
            <a:srgbClr val="6B6F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8503920" y="1673352"/>
            <a:ext cx="128016" cy="128016"/>
          </a:xfrm>
          <a:prstGeom prst="ellipse">
            <a:avLst/>
          </a:prstGeom>
          <a:solidFill>
            <a:srgbClr val="6B6F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807208" y="1920240"/>
            <a:ext cx="6583680" cy="384048"/>
          </a:xfrm>
          <a:prstGeom prst="rect">
            <a:avLst/>
          </a:prstGeom>
          <a:solidFill>
            <a:srgbClr val="FFFFFF"/>
          </a:solidFill>
          <a:ln w="9525">
            <a:solidFill>
              <a:srgbClr val="F3F3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990088" y="1920240"/>
            <a:ext cx="62179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006A68"/>
                </a:solidFill>
                <a:latin typeface="Public Sans"/>
              </a:rPr>
              <a:t>🔒  [adresse du site officiel]</a:t>
            </a:r>
          </a:p>
        </p:txBody>
      </p:sp>
      <p:sp>
        <p:nvSpPr>
          <p:cNvPr id="10" name="Rectangle 9"/>
          <p:cNvSpPr/>
          <p:nvPr/>
        </p:nvSpPr>
        <p:spPr>
          <a:xfrm>
            <a:off x="2807208" y="2304288"/>
            <a:ext cx="6583680" cy="2926080"/>
          </a:xfrm>
          <a:prstGeom prst="rect">
            <a:avLst/>
          </a:prstGeom>
          <a:solidFill>
            <a:srgbClr val="FFFFFF"/>
          </a:solidFill>
          <a:ln w="9525">
            <a:solidFill>
              <a:srgbClr val="F3F3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172968" y="2578608"/>
            <a:ext cx="2743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A1C1E"/>
                </a:solidFill>
                <a:latin typeface="Manrope"/>
              </a:rPr>
              <a:t>Nom complet *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172968" y="2871216"/>
            <a:ext cx="2743200" cy="384048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281928" y="2578608"/>
            <a:ext cx="2743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A1C1E"/>
                </a:solidFill>
                <a:latin typeface="Manrope"/>
              </a:rPr>
              <a:t>Adresse courriel *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81928" y="2871216"/>
            <a:ext cx="2743200" cy="384048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172968" y="3493008"/>
            <a:ext cx="2743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A1C1E"/>
                </a:solidFill>
                <a:latin typeface="Manrope"/>
              </a:rPr>
              <a:t>Téléphone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172968" y="3785616"/>
            <a:ext cx="2743200" cy="384048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281928" y="3493008"/>
            <a:ext cx="2743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A1C1E"/>
                </a:solidFill>
                <a:latin typeface="Manrope"/>
              </a:rPr>
              <a:t>Date de naissance *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81928" y="3785616"/>
            <a:ext cx="2743200" cy="384048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5184648" y="4453128"/>
            <a:ext cx="1828800" cy="502920"/>
          </a:xfrm>
          <a:prstGeom prst="round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600" b="1">
                <a:solidFill>
                  <a:srgbClr val="FFFFFF"/>
                </a:solidFill>
                <a:latin typeface="Manrope"/>
              </a:rPr>
              <a:t>Soumettre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995928" y="5504688"/>
            <a:ext cx="4206240" cy="502920"/>
          </a:xfrm>
          <a:prstGeom prst="roundRect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400" b="1">
                <a:solidFill>
                  <a:srgbClr val="00475E"/>
                </a:solidFill>
                <a:latin typeface="Manrope"/>
              </a:rPr>
              <a:t>✅  Votre demande a été envoyée avec succès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2606040" y="2432304"/>
            <a:ext cx="1938528" cy="0"/>
          </a:xfrm>
          <a:prstGeom prst="line">
            <a:avLst/>
          </a:prstGeom>
          <a:ln w="19050">
            <a:solidFill>
              <a:srgbClr val="663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4494276" y="2382012"/>
            <a:ext cx="100584" cy="100584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320040" y="2423160"/>
            <a:ext cx="2286000" cy="548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635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663500"/>
                </a:solidFill>
                <a:latin typeface="Manrope"/>
              </a:rPr>
              <a:t>Champs obligatoires (*)</a:t>
            </a:r>
          </a:p>
        </p:txBody>
      </p:sp>
      <p:cxnSp>
        <p:nvCxnSpPr>
          <p:cNvPr id="24" name="Connector 23"/>
          <p:cNvCxnSpPr/>
          <p:nvPr/>
        </p:nvCxnSpPr>
        <p:spPr>
          <a:xfrm flipV="1">
            <a:off x="2606040" y="3346703"/>
            <a:ext cx="1938528" cy="173737"/>
          </a:xfrm>
          <a:prstGeom prst="line">
            <a:avLst/>
          </a:prstGeom>
          <a:ln w="19050">
            <a:solidFill>
              <a:srgbClr val="6B6F7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4494276" y="3296411"/>
            <a:ext cx="100584" cy="100584"/>
          </a:xfrm>
          <a:prstGeom prst="ellipse">
            <a:avLst/>
          </a:prstGeom>
          <a:solidFill>
            <a:srgbClr val="6B6F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20040" y="3520440"/>
            <a:ext cx="2286000" cy="685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B6F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6B6F72"/>
                </a:solidFill>
                <a:latin typeface="Manrope"/>
              </a:rPr>
              <a:t>Champ optionnel</a:t>
            </a:r>
            <a:br/>
            <a:r>
              <a:rPr sz="1300" b="1">
                <a:solidFill>
                  <a:srgbClr val="6B6F72"/>
                </a:solidFill>
                <a:latin typeface="Manrope"/>
              </a:rPr>
              <a:t>(pas d'astérisque)</a:t>
            </a:r>
          </a:p>
        </p:txBody>
      </p:sp>
      <p:cxnSp>
        <p:nvCxnSpPr>
          <p:cNvPr id="27" name="Connector 26"/>
          <p:cNvCxnSpPr/>
          <p:nvPr/>
        </p:nvCxnSpPr>
        <p:spPr>
          <a:xfrm flipH="1">
            <a:off x="8019288" y="2112264"/>
            <a:ext cx="1581912" cy="0"/>
          </a:xfrm>
          <a:prstGeom prst="line">
            <a:avLst/>
          </a:prstGeom>
          <a:ln w="19050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7968996" y="2061972"/>
            <a:ext cx="100584" cy="100584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9601200" y="1965960"/>
            <a:ext cx="228600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006A68"/>
                </a:solidFill>
                <a:latin typeface="Manrope"/>
              </a:rPr>
              <a:t>Adresse du site — à vérifier</a:t>
            </a:r>
          </a:p>
        </p:txBody>
      </p:sp>
      <p:cxnSp>
        <p:nvCxnSpPr>
          <p:cNvPr id="30" name="Connector 29"/>
          <p:cNvCxnSpPr/>
          <p:nvPr/>
        </p:nvCxnSpPr>
        <p:spPr>
          <a:xfrm flipH="1">
            <a:off x="6099048" y="4453128"/>
            <a:ext cx="3502152" cy="0"/>
          </a:xfrm>
          <a:prstGeom prst="line">
            <a:avLst/>
          </a:prstGeom>
          <a:ln w="19050">
            <a:solidFill>
              <a:srgbClr val="0047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6048756" y="4402836"/>
            <a:ext cx="100584" cy="100584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9601200" y="4206240"/>
            <a:ext cx="2286000" cy="548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00475E"/>
                </a:solidFill>
                <a:latin typeface="Manrope"/>
              </a:rPr>
              <a:t>Bouton pour envoyer</a:t>
            </a:r>
            <a:br/>
            <a:r>
              <a:rPr sz="1300" b="1">
                <a:solidFill>
                  <a:srgbClr val="00475E"/>
                </a:solidFill>
                <a:latin typeface="Manrope"/>
              </a:rPr>
              <a:t>le formulaire</a:t>
            </a:r>
          </a:p>
        </p:txBody>
      </p:sp>
      <p:cxnSp>
        <p:nvCxnSpPr>
          <p:cNvPr id="33" name="Connector 32"/>
          <p:cNvCxnSpPr/>
          <p:nvPr/>
        </p:nvCxnSpPr>
        <p:spPr>
          <a:xfrm flipH="1">
            <a:off x="8202168" y="5751576"/>
            <a:ext cx="210312" cy="0"/>
          </a:xfrm>
          <a:prstGeom prst="line">
            <a:avLst/>
          </a:prstGeom>
          <a:ln w="19050">
            <a:solidFill>
              <a:srgbClr val="1A5F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8151876" y="5701284"/>
            <a:ext cx="100584" cy="100584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8412480" y="5349240"/>
            <a:ext cx="2377440" cy="6400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1A5F7A"/>
                </a:solidFill>
                <a:latin typeface="Manrope"/>
              </a:rPr>
              <a:t>Message de confirmation après l'envoi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8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ANATOMIE · 2 SUR 4 (EXEMPLE GÉNÉRIQUE)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Anatomie d'un site de recherche d'emploi</a:t>
            </a:r>
          </a:p>
        </p:txBody>
      </p:sp>
      <p:sp>
        <p:nvSpPr>
          <p:cNvPr id="4" name="Rectangle 3"/>
          <p:cNvSpPr/>
          <p:nvPr/>
        </p:nvSpPr>
        <p:spPr>
          <a:xfrm>
            <a:off x="2715768" y="1508760"/>
            <a:ext cx="6766560" cy="365760"/>
          </a:xfrm>
          <a:prstGeom prst="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144000" y="1627632"/>
            <a:ext cx="128016" cy="128016"/>
          </a:xfrm>
          <a:prstGeom prst="ellipse">
            <a:avLst/>
          </a:prstGeom>
          <a:solidFill>
            <a:srgbClr val="6B6F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8869680" y="1627632"/>
            <a:ext cx="128016" cy="128016"/>
          </a:xfrm>
          <a:prstGeom prst="ellipse">
            <a:avLst/>
          </a:prstGeom>
          <a:solidFill>
            <a:srgbClr val="6B6F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8595360" y="1627632"/>
            <a:ext cx="128016" cy="128016"/>
          </a:xfrm>
          <a:prstGeom prst="ellipse">
            <a:avLst/>
          </a:prstGeom>
          <a:solidFill>
            <a:srgbClr val="6B6F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715768" y="1874520"/>
            <a:ext cx="6766560" cy="384048"/>
          </a:xfrm>
          <a:prstGeom prst="rect">
            <a:avLst/>
          </a:prstGeom>
          <a:solidFill>
            <a:srgbClr val="FFFFFF"/>
          </a:solidFill>
          <a:ln w="9525">
            <a:solidFill>
              <a:srgbClr val="F3F3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898648" y="1874520"/>
            <a:ext cx="640080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006A68"/>
                </a:solidFill>
                <a:latin typeface="Public Sans"/>
              </a:rPr>
              <a:t>🔒  [site officiel de recherche d'emploi]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15768" y="2258568"/>
            <a:ext cx="6766560" cy="3611880"/>
          </a:xfrm>
          <a:prstGeom prst="rect">
            <a:avLst/>
          </a:prstGeom>
          <a:solidFill>
            <a:srgbClr val="FFFFFF"/>
          </a:solidFill>
          <a:ln w="9525">
            <a:solidFill>
              <a:srgbClr val="F3F3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2990088" y="2487168"/>
            <a:ext cx="2560320" cy="45720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200" b="0">
                <a:solidFill>
                  <a:srgbClr val="1A1C1E"/>
                </a:solidFill>
                <a:latin typeface="Manrope"/>
              </a:rPr>
              <a:t>🔍  Titre du poste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687568" y="2487168"/>
            <a:ext cx="1645920" cy="45720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200" b="0">
                <a:solidFill>
                  <a:srgbClr val="1A1C1E"/>
                </a:solidFill>
                <a:latin typeface="Manrope"/>
              </a:rPr>
              <a:t>📍  Ville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470648" y="2487168"/>
            <a:ext cx="1371600" cy="457200"/>
          </a:xfrm>
          <a:prstGeom prst="roundRect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FFFFFF"/>
                </a:solidFill>
                <a:latin typeface="Manrope"/>
              </a:rPr>
              <a:t>Rechercher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990088" y="3218688"/>
            <a:ext cx="6217920" cy="73152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218688" y="3291840"/>
            <a:ext cx="39319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00475E"/>
                </a:solidFill>
                <a:latin typeface="Manrope"/>
              </a:rPr>
              <a:t>Agent(e) de service à la clientèle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18688" y="3602736"/>
            <a:ext cx="39319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6B6F72"/>
                </a:solidFill>
                <a:latin typeface="Public Sans"/>
              </a:rPr>
              <a:t>Entreprise ABC · Montréal, QC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973568" y="3383280"/>
            <a:ext cx="1188720" cy="402336"/>
          </a:xfrm>
          <a:prstGeom prst="roundRect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200" b="1">
                <a:solidFill>
                  <a:srgbClr val="FFFFFF"/>
                </a:solidFill>
                <a:latin typeface="Manrope"/>
              </a:rPr>
              <a:t>Postuler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990088" y="4087368"/>
            <a:ext cx="6217920" cy="73152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218688" y="4160520"/>
            <a:ext cx="39319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00475E"/>
                </a:solidFill>
                <a:latin typeface="Manrope"/>
              </a:rPr>
              <a:t>Aide-cuisinier(ère)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18688" y="4471416"/>
            <a:ext cx="39319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6B6F72"/>
                </a:solidFill>
                <a:latin typeface="Public Sans"/>
              </a:rPr>
              <a:t>Restaurant Exemple · Laval, QC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973568" y="4251960"/>
            <a:ext cx="1188720" cy="402336"/>
          </a:xfrm>
          <a:prstGeom prst="roundRect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200" b="1">
                <a:solidFill>
                  <a:srgbClr val="FFFFFF"/>
                </a:solidFill>
                <a:latin typeface="Manrope"/>
              </a:rPr>
              <a:t>Postuler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990088" y="4956048"/>
            <a:ext cx="6217920" cy="73152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218688" y="5029200"/>
            <a:ext cx="39319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00475E"/>
                </a:solidFill>
                <a:latin typeface="Manrope"/>
              </a:rPr>
              <a:t>Commis d'entrepôt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218688" y="5340096"/>
            <a:ext cx="39319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6B6F72"/>
                </a:solidFill>
                <a:latin typeface="Public Sans"/>
              </a:rPr>
              <a:t>Logistique Exemple · Longueuil, QC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973568" y="5120640"/>
            <a:ext cx="1188720" cy="402336"/>
          </a:xfrm>
          <a:prstGeom prst="roundRect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200" b="1">
                <a:solidFill>
                  <a:srgbClr val="FFFFFF"/>
                </a:solidFill>
                <a:latin typeface="Manrope"/>
              </a:rPr>
              <a:t>Postuler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44168" y="5980176"/>
            <a:ext cx="95097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0">
                <a:solidFill>
                  <a:srgbClr val="6B6F72"/>
                </a:solidFill>
                <a:latin typeface="Public Sans"/>
              </a:rPr>
              <a:t>Exemple réel vérifié : Guichet-Emplois, le site officiel d'emploi du gouvernement du Canada (guichetemplois.gc.ca)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2560320" y="2715768"/>
            <a:ext cx="1709928" cy="0"/>
          </a:xfrm>
          <a:prstGeom prst="line">
            <a:avLst/>
          </a:prstGeom>
          <a:ln w="19050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4219956" y="2665476"/>
            <a:ext cx="100584" cy="100584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274320" y="2377440"/>
            <a:ext cx="2286000" cy="548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006A68"/>
                </a:solidFill>
                <a:latin typeface="Manrope"/>
              </a:rPr>
              <a:t>Barre de recherche</a:t>
            </a:r>
            <a:br/>
            <a:r>
              <a:rPr sz="1300" b="1">
                <a:solidFill>
                  <a:srgbClr val="006A68"/>
                </a:solidFill>
                <a:latin typeface="Manrope"/>
              </a:rPr>
              <a:t>(poste + ville)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2560320" y="3584448"/>
            <a:ext cx="1984248" cy="0"/>
          </a:xfrm>
          <a:prstGeom prst="line">
            <a:avLst/>
          </a:prstGeom>
          <a:ln w="19050">
            <a:solidFill>
              <a:srgbClr val="1A5F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4494276" y="3534156"/>
            <a:ext cx="100584" cy="100584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274320" y="3383280"/>
            <a:ext cx="228600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1A5F7A"/>
                </a:solidFill>
                <a:latin typeface="Manrope"/>
              </a:rPr>
              <a:t>Résultats de recherche</a:t>
            </a:r>
          </a:p>
        </p:txBody>
      </p:sp>
      <p:cxnSp>
        <p:nvCxnSpPr>
          <p:cNvPr id="33" name="Connector 32"/>
          <p:cNvCxnSpPr/>
          <p:nvPr/>
        </p:nvCxnSpPr>
        <p:spPr>
          <a:xfrm flipH="1" flipV="1">
            <a:off x="8567928" y="4251960"/>
            <a:ext cx="1124712" cy="91440"/>
          </a:xfrm>
          <a:prstGeom prst="line">
            <a:avLst/>
          </a:prstGeom>
          <a:ln w="19050">
            <a:solidFill>
              <a:srgbClr val="663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8517636" y="4201668"/>
            <a:ext cx="100584" cy="100584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9692640" y="4343400"/>
            <a:ext cx="228600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635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663500"/>
                </a:solidFill>
                <a:latin typeface="Manrope"/>
              </a:rPr>
              <a:t>Bouton pour postuler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8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ANATOMIE · 3 SUR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Chercher un emploi en ligne, pas à pas</a:t>
            </a:r>
          </a:p>
        </p:txBody>
      </p:sp>
      <p:sp>
        <p:nvSpPr>
          <p:cNvPr id="4" name="Oval 3"/>
          <p:cNvSpPr/>
          <p:nvPr/>
        </p:nvSpPr>
        <p:spPr>
          <a:xfrm>
            <a:off x="1074420" y="2034540"/>
            <a:ext cx="685800" cy="68580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200">
                <a:solidFill>
                  <a:srgbClr val="FFFFFF"/>
                </a:solidFill>
                <a:latin typeface="Public Sans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48840" y="2084832"/>
            <a:ext cx="89611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1A1C1E"/>
                </a:solidFill>
                <a:latin typeface="Public Sans"/>
              </a:rPr>
              <a:t>🧑‍💼   Créer un profil simple (nom, coordonnées, expérience)</a:t>
            </a:r>
          </a:p>
        </p:txBody>
      </p:sp>
      <p:sp>
        <p:nvSpPr>
          <p:cNvPr id="6" name="Oval 5"/>
          <p:cNvSpPr/>
          <p:nvPr/>
        </p:nvSpPr>
        <p:spPr>
          <a:xfrm>
            <a:off x="1074420" y="2994660"/>
            <a:ext cx="685800" cy="68580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200">
                <a:solidFill>
                  <a:srgbClr val="FFFFFF"/>
                </a:solidFill>
                <a:latin typeface="Public Sans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48840" y="3044952"/>
            <a:ext cx="89611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1A1C1E"/>
                </a:solidFill>
                <a:latin typeface="Public Sans"/>
              </a:rPr>
              <a:t>🔍   Chercher un poste (mot-clé du métier + ville)</a:t>
            </a:r>
          </a:p>
        </p:txBody>
      </p:sp>
      <p:sp>
        <p:nvSpPr>
          <p:cNvPr id="8" name="Oval 7"/>
          <p:cNvSpPr/>
          <p:nvPr/>
        </p:nvSpPr>
        <p:spPr>
          <a:xfrm>
            <a:off x="1074420" y="3954780"/>
            <a:ext cx="685800" cy="68580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200">
                <a:solidFill>
                  <a:srgbClr val="FFFFFF"/>
                </a:solidFill>
                <a:latin typeface="Public Sans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8840" y="4005072"/>
            <a:ext cx="89611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1A1C1E"/>
                </a:solidFill>
                <a:latin typeface="Public Sans"/>
              </a:rPr>
              <a:t>👀   Lire attentivement l'offre au complet</a:t>
            </a:r>
          </a:p>
        </p:txBody>
      </p:sp>
      <p:sp>
        <p:nvSpPr>
          <p:cNvPr id="10" name="Oval 9"/>
          <p:cNvSpPr/>
          <p:nvPr/>
        </p:nvSpPr>
        <p:spPr>
          <a:xfrm>
            <a:off x="1074420" y="4914900"/>
            <a:ext cx="685800" cy="68580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200">
                <a:solidFill>
                  <a:srgbClr val="FFFFFF"/>
                </a:solidFill>
                <a:latin typeface="Public Sans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48840" y="4965192"/>
            <a:ext cx="89611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1A1C1E"/>
                </a:solidFill>
                <a:latin typeface="Public Sans"/>
              </a:rPr>
              <a:t>📤   Postuler : cliquer « Postuler » et envoyer ton CV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