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ACCUEIL (2 min)</a:t>
            </a:r>
          </a:p>
          <a:p>
            <a:r>
              <a:t>- Souhaiter la bienvenue, rappeler qu'on est a la semaine 7 sur 9.</a:t>
            </a:r>
          </a:p>
          <a:p>
            <a:r>
              <a:t>- Annoncer le sujet : utiliser en ligne, en toute securite, les services du gouvernement (immigration, sante, impots, emploi).</a:t>
            </a:r>
          </a:p>
          <a:p>
            <a:r>
              <a:t>- Rassurer tout de suite : on ne va PAS demander a personne d'entrer de vraies informations personnelles ou sensibles pendant la classe — seulement observer et pratiquer avec des exemples generiques.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SECURITE — RECONNAITRE UN VRAI SITE GOUVERNEMENTAL (6 min) — on reprend et renforce ce qui a ete vu sur l'hameconnage a la semaine 3, applique cette fois aux sites/portails gouvernementaux plutot qu'aux courriels.</a:t>
            </a:r>
          </a:p>
          <a:p>
            <a:r>
              <a:t>- Passer en revue les 4 signaux d'alarme du faux exemple : pas de cadenas/https, domaine suspect (pas .gouv.qc.ca), ton urgent, demande d'informations sensibles.</a:t>
            </a:r>
          </a:p>
          <a:p>
            <a:r>
              <a:t>- Les VRAIS domaines gouvernementaux a memoriser : .gouv.qc.ca (Quebec), .canada.ca ou .gc.ca (federal). Un domaine en .com/.net/.info qui imite un nom connu (ex. 'ramq-verification-securisee.com') est presque toujours une arnaque.</a:t>
            </a:r>
          </a:p>
          <a:p>
            <a:r>
              <a:t>- Insister TRES fort : aucun organisme gouvernemental ne demande jamais de paiement urgent par lien recu par courriel/texto/SMS. En cas de doute -&gt; ne pas cliquer, taper soi-meme l'adresse connue, ou appeler le numero officiel indique sur un document papier recu precedemment.</a:t>
            </a:r>
          </a:p>
          <a:p>
            <a:r>
              <a:t>- Rappeler que cette meme prudence s'applique aux 4 services vus plus tot (IRCC, RAMQ, Revenu Quebec, Service Canada).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1/3 (5 min)</a:t>
            </a:r>
          </a:p>
          <a:p>
            <a:r>
              <a:t>- Laisser le groupe reagir a voix haute ou par le chat avant de reveler la reponse.</a:t>
            </a:r>
          </a:p>
          <a:p>
            <a:r>
              <a:t>- REPONSE : Option B (https://www.ramq.gouv.qc.ca) est la vraie adresse — domaine officiel du gouvernement du Quebec (.gouv.qc.ca).</a:t>
            </a:r>
          </a:p>
          <a:p>
            <a:r>
              <a:t>- Option A ('ramq-clients-info.net') est un exemple fictif de faux domaine : il ressemble au nom RAMQ mais utilise un domaine commercial generique (.net) avec des mots ajoutes ('clients-info') — un classique des sites frauduleux.</a:t>
            </a:r>
          </a:p>
          <a:p>
            <a:r>
              <a:t>- Point cle a repeter : le cadenas seul ne suffit pas a prouver qu'un site est officiel (un faux site peut aussi avoir un cadenas) — c'est le NOM DE DOMAINE exact qui compte le plus.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2/3 (6 min)</a:t>
            </a:r>
          </a:p>
          <a:p>
            <a:r>
              <a:t>- Chacun choisit un service DEJA connu (pas besoin d'en decouvrir un nouveau aujourd'hui) : impots, RAMQ, immigration, Service Canada...</a:t>
            </a:r>
          </a:p>
          <a:p>
            <a:r>
              <a:t>- Faire ouvrir un NOUVEL onglet et taper l'adresse soi-meme (ou utiliser un moteur de recherche officiel puis verifier le domaine avant de cliquer).</a:t>
            </a:r>
          </a:p>
          <a:p>
            <a:r>
              <a:t>- Rassurer fortement : PAS besoin de se connecter ni d'entrer de vraies informations personnelles — juste regarder la page d'accueil et en faire une capture d'ecran.</a:t>
            </a:r>
          </a:p>
          <a:p>
            <a:r>
              <a:t>- Circuler (verbalement) pour aider ceux qui bloquent sur la capture d'ecran.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PRATIQUE GUIDEE 3/3 — RECAP (4 min)</a:t>
            </a:r>
          </a:p>
          <a:p>
            <a:r>
              <a:t>- Demander au groupe de nommer, dans ses mots, ce qui l'a aide a reconnaitre le vrai site a la diapositive 11, puis relier chaque reponse a un des 4 signaux affiches ici.</a:t>
            </a:r>
          </a:p>
          <a:p>
            <a:r>
              <a:t>- C'est la synthese de toute la partie securite de la classe — s'assurer que ces 4 points sont clairs avant la pause.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(5 min)</a:t>
            </a:r>
          </a:p>
          <a:p>
            <a:r>
              <a:t>- Petite coupure a mi-chemin.</a:t>
            </a:r>
          </a:p>
          <a:p>
            <a:r>
              <a:t>- Le sujet du jour (demarches gouvernementales, sante) peut toucher des situations personnelles — profiter de la pause pour repondre en prive a des questions plus sensibles si quelqu'un le souhaite.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CHECKLIST (4 min)</a:t>
            </a:r>
          </a:p>
          <a:p>
            <a:r>
              <a:t>- Lire chaque item, demander a main levee (ou reaction Zoom/Meet) qui se sent capable.</a:t>
            </a:r>
          </a:p>
          <a:p>
            <a:r>
              <a:t>- Noter discretement qui aura besoin d'un suivi individuel avant la semaine 8.</a:t>
            </a:r>
          </a:p>
          <a:p>
            <a:r>
              <a:t>- Rappeler que ces competences se pratiquent avec le temps — ce n'est pas grave de ne pas tout maitriser du premier coup, surtout sur un sujet aussi important.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RESSOURCES COMPLEMENTAIRES (2 min, optionnel si le temps manque)</a:t>
            </a:r>
          </a:p>
          <a:p>
            <a:r>
              <a:t>- Ce n'est PAS un devoir — ce sont des sites officiels que les eleves peuvent explorer seuls, a leur rythme.</a:t>
            </a:r>
          </a:p>
          <a:p>
            <a:r>
              <a:t>- Les 4 ressources ont ete verifiees avant la classe (recherche web, domaines officiels confirmes) :</a:t>
            </a:r>
          </a:p>
          <a:p>
            <a:r>
              <a:t>  1) https://www.canada.ca/fr/immigration-refugies-citoyennete.html</a:t>
            </a:r>
          </a:p>
          <a:p>
            <a:r>
              <a:t>  2) https://www.ramq.gouv.qc.ca/</a:t>
            </a:r>
          </a:p>
          <a:p>
            <a:r>
              <a:t>  3) https://www.revenuquebec.ca/fr/citoyens/votre-situation/nouvel-arrivant/declaration-de-revenus/</a:t>
            </a:r>
          </a:p>
          <a:p>
            <a:r>
              <a:t>  4) https://www.rvsq.gouv.qc.ca/</a:t>
            </a:r>
          </a:p>
          <a:p>
            <a:r>
              <a:t>- Mentionner aussi 'Mon dossier Service Canada' (canada.ca/fr/emploi-developpement-social/services/mon-dossier.html) pour le NAS, meme s'il n'a pas sa propre carte ici.</a:t>
            </a:r>
          </a:p>
          <a:p>
            <a:r>
              <a:t>- Suggerer de commencer par la page d'accueil de chaque site, sans rien soumettre.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TACHE (3 min) — meme format que toutes les semaines precedentes, les eleves vont le reconnaitre.</a:t>
            </a:r>
          </a:p>
          <a:p>
            <a:r>
              <a:t>- Lire la tache a voix haute, s'assurer que tout le monde a bien compris avant de terminer la classe.</a:t>
            </a:r>
          </a:p>
          <a:p>
            <a:r>
              <a:t>- Insister TRES fort : on ne demande PAS de se connecter ni d'entrer de vraies informations personnelles/sensibles — seulement regarder la page d'accueil et en faire une capture (ou noter le nom du site sur papier si pas a l'aise/pas d'ordi).</a:t>
            </a:r>
          </a:p>
          <a:p>
            <a:r>
              <a:t>- Rappeler comment envoyer la preuve (ex. WhatsApp/courriel du groupe).</a:t>
            </a:r>
          </a:p>
          <a:p>
            <a:r>
              <a:t>- Rappeler que la semaine 8 debutera par la revision de cette tache, avant d'attaquer le nouveau contenu (usage quotidien : demarches, sante, emploi).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REVISION DU DEVOIR PRECEDENT (10-15 min)</a:t>
            </a:r>
          </a:p>
          <a:p>
            <a:r>
              <a:t>- Demander a 2-3 volontaires de partager leur ecran et de lancer leur diaporama.</a:t>
            </a:r>
          </a:p>
          <a:p>
            <a:r>
              <a:t>- Verifier ensemble les 3 points : mini-presentation creee, contient titre/texte/image, diaporama lance avec succes.</a:t>
            </a:r>
          </a:p>
          <a:p>
            <a:r>
              <a:t>- Feliciter les efforts, corriger doucement les erreurs communes sans juger.</a:t>
            </a:r>
          </a:p>
          <a:p>
            <a:r>
              <a:t>- Pour ceux qui n'ont pas termine : rassurer, proposer de finir en dehors de la classe.</a:t>
            </a:r>
          </a:p>
          <a:p>
            <a:r>
              <a:t>- Transition : annoncer qu'aujourd'hui on quitte les logiciels Office pour apprendre a utiliser des services gouvernementaux en ligne (immigration, sante, impots, emploi).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OBJECTIF (2 min)</a:t>
            </a:r>
          </a:p>
          <a:p>
            <a:r>
              <a:t>- Lire les 4 objectifs a voix haute, en langage simple.</a:t>
            </a:r>
          </a:p>
          <a:p>
            <a:r>
              <a:t>- Rassurer : on va utiliser des exemples generiques pendant la classe — personne n'aura a entrer de vraies informations personnelles devant le groupe.</a:t>
            </a:r>
          </a:p>
          <a:p>
            <a:r>
              <a:t>- Mentionner que ce sujet est tres concret et utile pour la vie de tous les jours au Quebec/Canada.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1/2 — LES SERVICES GOUVERNEMENTAUX EN LIGNE (6 min)</a:t>
            </a:r>
          </a:p>
          <a:p>
            <a:r>
              <a:t>- 4 grandes familles de services que presque tout le monde utilise un jour :</a:t>
            </a:r>
          </a:p>
          <a:p>
            <a:r>
              <a:t>  1) Immigration et citoyennete -&gt; Canada.ca / IRCC (Immigration, Refugies et Citoyennete Canada) : statut, citoyennete, renouvellements.</a:t>
            </a:r>
          </a:p>
          <a:p>
            <a:r>
              <a:t>  2) Sante -&gt; RAMQ (Regie de l'assurance maladie du Quebec) : carte d'assurance maladie, inscription.</a:t>
            </a:r>
          </a:p>
          <a:p>
            <a:r>
              <a:t>  3) Impots -&gt; Revenu Quebec : declaration de revenus, 'Mon dossier pour les citoyens'.</a:t>
            </a:r>
          </a:p>
          <a:p>
            <a:r>
              <a:t>  4) Emploi et NAS -&gt; Service Canada / 'Mon dossier Service Canada' : numero d'assurance sociale (NAS), prestations.</a:t>
            </a:r>
          </a:p>
          <a:p>
            <a:r>
              <a:t>- Ces 4 noms et domaines ont ete verifies avant la classe (domaines officiels .canada.ca / .gouv.qc.ca). On les retrouve en detail dans les ressources a la fin.</a:t>
            </a:r>
          </a:p>
          <a:p>
            <a:r>
              <a:t>- Demander : 'Lequel de ces 4 services as-tu deja utilise, meme sur papier 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CONTENU 2/2 — AVANT DE COMMENCER UNE DEMARCHE (5 min)</a:t>
            </a:r>
          </a:p>
          <a:p>
            <a:r>
              <a:t>- 3 reflexes a prendre AVANT de cliquer sur quoi que ce soit :</a:t>
            </a:r>
          </a:p>
          <a:p>
            <a:r>
              <a:t>  1) Avoir ses documents/numeros a portee de main (NAS, carte d'assurance maladie, numero de dossier d'immigration...).</a:t>
            </a:r>
          </a:p>
          <a:p>
            <a:r>
              <a:t>  2) Savoir si le service demande de creer un compte, ou si on peut simplement se connecter avec un code d'acces deja recu par la poste.</a:t>
            </a:r>
          </a:p>
          <a:p>
            <a:r>
              <a:t>  3) LE PLUS IMPORTANT : verifier qu'on est bien sur le site OFFICIEL avant d'entrer quoi que ce soit — on approfondit ce point dans quelques minutes (diapositive securite).</a:t>
            </a:r>
          </a:p>
          <a:p>
            <a:r>
              <a:t>- Ces 3 reflexes s'appliquent aux 4 services vus a la diapositive precedente.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1/4 — PORTAIL GOUVERNEMENTAL TYPE (4 min)</a:t>
            </a:r>
          </a:p>
          <a:p>
            <a:r>
              <a:t>- IMPORTANT : ce mockup est 100% generique/illustratif ('www.moncompte.gouv.qc.ca' n'est pas une vraie adresse) — il sert de carte de reference pour reconnaitre la STRUCTURE commune a la plupart des portails gouvernementaux reels (IRCC, RAMQ, Revenu Quebec, Service Canada se ressemblent beaucoup dans leur organisation).</a:t>
            </a:r>
          </a:p>
          <a:p>
            <a:r>
              <a:t>- Montrer : le nom du service, l'adresse officielle dans la barre (toujours en .gouv.qc.ca ou .canada.ca / .gc.ca), les champs de connexion, le menu des services une fois connecte, et l'avis de securite.</a:t>
            </a:r>
          </a:p>
          <a:p>
            <a:r>
              <a:t>- Rassurer : on ne va PAS se connecter a un vrai compte pendant la classe.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2/4 — CREER MON DOSSIER / SE CONNECTER, PAS A PAS (4 min)</a:t>
            </a:r>
          </a:p>
          <a:p>
            <a:r>
              <a:t>- Etape 1 : toujours taper soi-meme l'adresse officielle (ou utiliser un favori deja enregistre) — jamais un lien recu par courriel/texto pour ce genre de service.</a:t>
            </a:r>
          </a:p>
          <a:p>
            <a:r>
              <a:t>- Etape 2 : selon le service, on cree un compte la premiere fois, OU on se connecte avec un code d'acces/NIP deja recu par la poste (frequent pour Revenu Quebec, RAMQ).</a:t>
            </a:r>
          </a:p>
          <a:p>
            <a:r>
              <a:t>- Etape 3 : une verification d'identite est normale et rassurante (code recu par courriel/texto, ou question secrete) — c'est un signe que le service protege bien les renseignements.</a:t>
            </a:r>
          </a:p>
          <a:p>
            <a:r>
              <a:t>- Rappeler : un service reel ne demande JAMAIS le mot de passe ou le code par courriel.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3/4 — PRISE DE RENDEZ-VOUS SANTE EN LIGNE (4 min)</a:t>
            </a:r>
          </a:p>
          <a:p>
            <a:r>
              <a:t>- Exemple REEL et verifie : Rendez-vous sante Quebec (RVSQ), www.rvsq.gouv.qc.ca — service gratuit du gouvernement du Quebec pour prendre rendez-vous en medecine familiale (medecin de famille, medecin/infirmiere praticienne sans rendez-vous fixe).</a:t>
            </a:r>
          </a:p>
          <a:p>
            <a:r>
              <a:t>- Seule condition : avoir une carte d'assurance maladie valide (RAMQ) — pas besoin d'avoir deja un medecin de famille attitre.</a:t>
            </a:r>
          </a:p>
          <a:p>
            <a:r>
              <a:t>- Montrer la logique commune : entrer son numero de carte -&gt; choisir une date disponible -&gt; choisir une heure -&gt; confirmer (confirmation par courriel/texto).</a:t>
            </a:r>
          </a:p>
          <a:p>
            <a:r>
              <a:t>- Rappeler qu'on peut toujours prendre rendez-vous par telephone si on prefere.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ANATOMIE 4/4 — RENDEZ-VOUS SANTE, PAS A PAS (3 min)</a:t>
            </a:r>
          </a:p>
          <a:p>
            <a:r>
              <a:t>- Recapitulatif visuel de l'anatomie vue a la diapositive precedente.</a:t>
            </a:r>
          </a:p>
          <a:p>
            <a:r>
              <a:t>- Insister : on n'a pas besoin d'un medecin de famille pour utiliser ce type de service, juste sa carte d'assurance maladie.</a:t>
            </a:r>
          </a:p>
          <a:p>
            <a:r>
              <a:t>- Meme prudence que pour tout site officiel : verifier l'adresse avant de saisir des informations personnelles.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MNS Logo v2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48640"/>
            <a:ext cx="934156" cy="91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6517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COURS D'INFORMATIQUE DE BASE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1560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200" b="1">
                <a:solidFill>
                  <a:srgbClr val="FFFFFF"/>
                </a:solidFill>
                <a:latin typeface="Manrope"/>
              </a:rPr>
              <a:t>Semaine 7</a:t>
            </a:r>
          </a:p>
          <a:p>
            <a:pPr algn="l">
              <a:lnSpc>
                <a:spcPct val="105000"/>
              </a:lnSpc>
            </a:pPr>
            <a:r>
              <a:rPr sz="4200" b="1">
                <a:solidFill>
                  <a:srgbClr val="FFFFFF"/>
                </a:solidFill>
                <a:latin typeface="Manrope"/>
              </a:rPr>
              <a:t>Services gouvernementaux en ligne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85F1ED"/>
                </a:solidFill>
                <a:latin typeface="Public Sans"/>
              </a:rPr>
              <a:t>Immigrants Nous Sommes Inc.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⚠️ SÉCURITÉ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Reconnaître un vrai site gouvernemental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68880" y="1691640"/>
            <a:ext cx="7223760" cy="21031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0" y="1874520"/>
            <a:ext cx="6675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663500"/>
                </a:solidFill>
                <a:latin typeface="Public Sans"/>
              </a:rPr>
              <a:t>http://ramq-verification-securisee.com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2468880"/>
            <a:ext cx="667512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1A1C1E"/>
                </a:solidFill>
                <a:latin typeface="Manrope"/>
              </a:rPr>
              <a:t>⚠️ URGENT : Confirmez votre numéro d'assurance maladie et vos</a:t>
            </a:r>
          </a:p>
          <a:p>
            <a:pPr algn="l">
              <a:lnSpc>
                <a:spcPct val="125000"/>
              </a:lnSpc>
            </a:pPr>
            <a:r>
              <a:rPr sz="1500" b="1">
                <a:solidFill>
                  <a:srgbClr val="1A1C1E"/>
                </a:solidFill>
                <a:latin typeface="Manrope"/>
              </a:rPr>
              <a:t>informations bancaires maintenant, sinon votre dossier sera fermé.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286000" y="1965960"/>
            <a:ext cx="182880" cy="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418588" y="191566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57200" y="1737360"/>
            <a:ext cx="18288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Pas de cadenas,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pas de https://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2286000" y="1965960"/>
            <a:ext cx="182880" cy="86868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418588" y="1915668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57200" y="2834640"/>
            <a:ext cx="18288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Domaine suspect</a:t>
            </a:r>
            <a:br/>
            <a:r>
              <a:rPr sz="1300" b="1">
                <a:solidFill>
                  <a:srgbClr val="006A68"/>
                </a:solidFill>
                <a:latin typeface="Manrope"/>
              </a:rPr>
              <a:t>(pas .gouv.qc.ca)</a:t>
            </a:r>
          </a:p>
        </p:txBody>
      </p:sp>
      <p:cxnSp>
        <p:nvCxnSpPr>
          <p:cNvPr id="13" name="Connector 12"/>
          <p:cNvCxnSpPr/>
          <p:nvPr/>
        </p:nvCxnSpPr>
        <p:spPr>
          <a:xfrm flipH="1">
            <a:off x="9692640" y="2606040"/>
            <a:ext cx="91440" cy="0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9642348" y="2555748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84080" y="2103120"/>
            <a:ext cx="182880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Ton urgent,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alarmant</a:t>
            </a:r>
          </a:p>
        </p:txBody>
      </p:sp>
      <p:cxnSp>
        <p:nvCxnSpPr>
          <p:cNvPr id="16" name="Connector 15"/>
          <p:cNvCxnSpPr/>
          <p:nvPr/>
        </p:nvCxnSpPr>
        <p:spPr>
          <a:xfrm flipH="1" flipV="1">
            <a:off x="9692640" y="3154680"/>
            <a:ext cx="91440" cy="137160"/>
          </a:xfrm>
          <a:prstGeom prst="line">
            <a:avLst/>
          </a:prstGeom>
          <a:ln w="19050">
            <a:solidFill>
              <a:srgbClr val="B88A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9642348" y="3104388"/>
            <a:ext cx="100584" cy="100584"/>
          </a:xfrm>
          <a:prstGeom prst="ellipse">
            <a:avLst/>
          </a:prstGeom>
          <a:solidFill>
            <a:srgbClr val="B88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9784080" y="3291840"/>
            <a:ext cx="182880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88A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B88A5C"/>
                </a:solidFill>
                <a:latin typeface="Manrope"/>
              </a:rPr>
              <a:t>Demande d'infos</a:t>
            </a:r>
            <a:br/>
            <a:r>
              <a:rPr sz="1300" b="1">
                <a:solidFill>
                  <a:srgbClr val="B88A5C"/>
                </a:solidFill>
                <a:latin typeface="Manrope"/>
              </a:rPr>
              <a:t>sensibles (NAS, banque)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80160" y="4206240"/>
            <a:ext cx="9601200" cy="1051560"/>
          </a:xfrm>
          <a:prstGeom prst="roundRect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1">
                <a:solidFill>
                  <a:srgbClr val="FFFFFF"/>
                </a:solidFill>
                <a:latin typeface="Manrope"/>
              </a:rPr>
              <a:t>⚠️  Règle d'or : un vrai site gouvernemental ne demande JAMAIS de paiement par lien reçu par courriel ou texto pour un service « urgent ». En cas de doute, je tape l'adresse moi-même ou je demande de l'aide.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280160" y="5486400"/>
            <a:ext cx="9601200" cy="68580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475E"/>
                </a:solidFill>
                <a:latin typeface="Public Sans"/>
              </a:rPr>
              <a:t>✅  Un vrai site officiel : adresse en .gouv.qc.ca / .canada.ca / .gc.ca, cadenas + https://, aucune urgence, aucune demande de mot de passe par courriel.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1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(1/3) : vrai ou faux 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66647" y="2011680"/>
            <a:ext cx="4754880" cy="237744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249527" y="4480560"/>
            <a:ext cx="43891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Option 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70167" y="2011680"/>
            <a:ext cx="4754880" cy="237744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53047" y="4480560"/>
            <a:ext cx="43891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Option B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32407" y="3017520"/>
            <a:ext cx="402336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https://ramq-clients-info.net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35927" y="3017520"/>
            <a:ext cx="402336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https://www.ramq.gouv.qc.ca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577840"/>
            <a:ext cx="108813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900" b="1">
                <a:solidFill>
                  <a:srgbClr val="00475E"/>
                </a:solidFill>
                <a:latin typeface="Manrope"/>
              </a:rPr>
              <a:t>Laquelle est le vrai site officiel de la RAMQ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2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(2/3)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2860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28600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Choisis un service que tu connais déjà (impôts, RAMQ, immigration...)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3375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33756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Ouvre un nouvel onglet et tape toi-même l'adresse officielle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3891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20240" y="438912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Prends une capture d'écran de la page d'accueil (pas besoin de te connecter)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PRATIQUE GUIDÉE · 3 SUR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Ensemble, maintenant (3/3) : qu'est-ce qui t'a aidé à décider ?</a:t>
            </a:r>
          </a:p>
        </p:txBody>
      </p:sp>
      <p:sp>
        <p:nvSpPr>
          <p:cNvPr id="4" name="Oval 3"/>
          <p:cNvSpPr/>
          <p:nvPr/>
        </p:nvSpPr>
        <p:spPr>
          <a:xfrm>
            <a:off x="1074420" y="2125980"/>
            <a:ext cx="685800" cy="68580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🔒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840" y="21762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Cadenas et adresse qui commence par https://</a:t>
            </a:r>
          </a:p>
        </p:txBody>
      </p:sp>
      <p:sp>
        <p:nvSpPr>
          <p:cNvPr id="6" name="Oval 5"/>
          <p:cNvSpPr/>
          <p:nvPr/>
        </p:nvSpPr>
        <p:spPr>
          <a:xfrm>
            <a:off x="1074420" y="3040380"/>
            <a:ext cx="685800" cy="68580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30906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Domaine officiel reconnu (.gouv.qc.ca, .canada.ca, .gc.ca)</a:t>
            </a:r>
          </a:p>
        </p:txBody>
      </p:sp>
      <p:sp>
        <p:nvSpPr>
          <p:cNvPr id="8" name="Oval 7"/>
          <p:cNvSpPr/>
          <p:nvPr/>
        </p:nvSpPr>
        <p:spPr>
          <a:xfrm>
            <a:off x="1074420" y="3954780"/>
            <a:ext cx="685800" cy="68580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40050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Adresse simple, sans fautes ni mots ajoutés</a:t>
            </a:r>
          </a:p>
        </p:txBody>
      </p:sp>
      <p:sp>
        <p:nvSpPr>
          <p:cNvPr id="10" name="Oval 9"/>
          <p:cNvSpPr/>
          <p:nvPr/>
        </p:nvSpPr>
        <p:spPr>
          <a:xfrm>
            <a:off x="1074420" y="4869180"/>
            <a:ext cx="685800" cy="68580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49194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Adresse tapée moi-même — jamais cliquée depuis un courriel reçu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5F7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85F1ED"/>
                </a:solidFill>
                <a:latin typeface="Manrope"/>
              </a:rPr>
              <a:t>PETITE PAUSE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30175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Manrope"/>
              </a:rPr>
              <a:t>5 minutes — questions, café, étirements 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AUTO-ÉVALUATION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Je coche ce que je sais faire :</a:t>
            </a:r>
          </a:p>
        </p:txBody>
      </p:sp>
      <p:sp>
        <p:nvSpPr>
          <p:cNvPr id="4" name="Oval 3"/>
          <p:cNvSpPr/>
          <p:nvPr/>
        </p:nvSpPr>
        <p:spPr>
          <a:xfrm>
            <a:off x="800100" y="20985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2084832"/>
            <a:ext cx="4480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Comprendre les 4 grands types de services gouvernementaux en ligne</a:t>
            </a:r>
          </a:p>
        </p:txBody>
      </p:sp>
      <p:sp>
        <p:nvSpPr>
          <p:cNvPr id="6" name="Oval 5"/>
          <p:cNvSpPr/>
          <p:nvPr/>
        </p:nvSpPr>
        <p:spPr>
          <a:xfrm>
            <a:off x="800100" y="3150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3136392"/>
            <a:ext cx="4480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Vérifier qu'un site est officiel avant de m'y connecter</a:t>
            </a:r>
          </a:p>
        </p:txBody>
      </p:sp>
      <p:sp>
        <p:nvSpPr>
          <p:cNvPr id="8" name="Oval 7"/>
          <p:cNvSpPr/>
          <p:nvPr/>
        </p:nvSpPr>
        <p:spPr>
          <a:xfrm>
            <a:off x="800100" y="42016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4187952"/>
            <a:ext cx="448056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Reconnaître les signes d'un site frauduleux</a:t>
            </a:r>
          </a:p>
        </p:txBody>
      </p:sp>
      <p:sp>
        <p:nvSpPr>
          <p:cNvPr id="10" name="Oval 9"/>
          <p:cNvSpPr/>
          <p:nvPr/>
        </p:nvSpPr>
        <p:spPr>
          <a:xfrm>
            <a:off x="6057900" y="209854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2084832"/>
            <a:ext cx="46634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Comprendre les étapes pour créer ou utiliser « Mon dossier »</a:t>
            </a:r>
          </a:p>
        </p:txBody>
      </p:sp>
      <p:sp>
        <p:nvSpPr>
          <p:cNvPr id="12" name="Oval 11"/>
          <p:cNvSpPr/>
          <p:nvPr/>
        </p:nvSpPr>
        <p:spPr>
          <a:xfrm>
            <a:off x="6057900" y="315010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3136392"/>
            <a:ext cx="46634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Comprendre les étapes d'une prise de rendez-vous santé en ligne</a:t>
            </a:r>
          </a:p>
        </p:txBody>
      </p:sp>
      <p:sp>
        <p:nvSpPr>
          <p:cNvPr id="14" name="Oval 13"/>
          <p:cNvSpPr/>
          <p:nvPr/>
        </p:nvSpPr>
        <p:spPr>
          <a:xfrm>
            <a:off x="6057900" y="4201668"/>
            <a:ext cx="502920" cy="502920"/>
          </a:xfrm>
          <a:prstGeom prst="ellipse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800">
                <a:solidFill>
                  <a:srgbClr val="00475E"/>
                </a:solidFill>
                <a:latin typeface="Public Sans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4187952"/>
            <a:ext cx="46634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>
                <a:solidFill>
                  <a:srgbClr val="1A1C1E"/>
                </a:solidFill>
                <a:latin typeface="Public Sans"/>
              </a:rPr>
              <a:t>Savoir où trouver de l'aide en cas de doute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RESSOURCES COMPLÉMENTAIRES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Des sites officiels et gratuits à connaître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9719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91259" y="21031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Isosceles Triangle 5"/>
          <p:cNvSpPr/>
          <p:nvPr/>
        </p:nvSpPr>
        <p:spPr>
          <a:xfrm>
            <a:off x="1547622" y="2234794"/>
            <a:ext cx="510235" cy="181051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580540" y="2415845"/>
            <a:ext cx="444398" cy="2962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648435" y="2457322"/>
            <a:ext cx="45262" cy="21331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780108" y="2457322"/>
            <a:ext cx="45262" cy="21331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911781" y="2457322"/>
            <a:ext cx="45262" cy="21331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522933" y="2712110"/>
            <a:ext cx="559612" cy="5760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6879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Canada.ca — Immigration et citoyenneté (IRCC)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6879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canada.ca/fr/immigration-refugies-citoyennete.html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2599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Portail officiel du Canada pour l'immigration, le statut et la citoyenneté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61791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4253331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450842" y="2448764"/>
            <a:ext cx="427939" cy="13167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598975" y="2300631"/>
            <a:ext cx="131673" cy="42793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498951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RAMQ — Assurance maladie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98951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ramq.gouv.qc.ca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44671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Carte d'assurance maladie : demande, renouvellement, inscription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23863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115403" y="2103120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$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61023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Revenu Québec — Nouvel arrivant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61023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revenuquebec.ca/fr/citoyens/votre-situation/nouvel-arrivant/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6743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Guide officiel pour ta première déclaration de revenus au Québec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85935" y="1783080"/>
            <a:ext cx="260604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977475" y="2103120"/>
            <a:ext cx="822960" cy="822960"/>
          </a:xfrm>
          <a:prstGeom prst="ellipse">
            <a:avLst/>
          </a:prstGeom>
          <a:solidFill>
            <a:srgbClr val="5A5F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10092690" y="2308860"/>
            <a:ext cx="592531" cy="4114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10184532" y="2448763"/>
            <a:ext cx="148132" cy="148132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0400806" y="2415844"/>
            <a:ext cx="225161" cy="49377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10400806" y="2514598"/>
            <a:ext cx="225161" cy="49377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223095" y="3063240"/>
            <a:ext cx="23317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400" b="1">
                <a:solidFill>
                  <a:srgbClr val="00475E"/>
                </a:solidFill>
                <a:latin typeface="Manrope"/>
              </a:rPr>
              <a:t>Rendez-vous santé Québec (RVSQ)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223095" y="3886200"/>
            <a:ext cx="2331720" cy="384048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000" b="1">
                <a:solidFill>
                  <a:srgbClr val="006A68"/>
                </a:solidFill>
                <a:latin typeface="Manrope"/>
              </a:rPr>
              <a:t>rvsq.gouv.qc.ca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8815" y="4389120"/>
            <a:ext cx="22402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1A1C1E"/>
                </a:solidFill>
                <a:latin typeface="Public Sans"/>
              </a:rPr>
              <a:t>Prise de rendez-vous gratuite en médecine familiale, gouvernement du Québec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58064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6B6F72"/>
                </a:solidFill>
                <a:latin typeface="Public Sans"/>
              </a:rPr>
              <a:t>Sites officiels, gratuits, vérifiés — à explorer à ton rythme, entre les classes.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475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73152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85F1ED"/>
                </a:solidFill>
                <a:latin typeface="Manrope"/>
              </a:rPr>
              <a:t>TÂCHE POUR LA SEMAINE PROCHAINE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33272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Explore un site officiel du gouvernement que tu utilises déjà</a:t>
            </a:r>
          </a:p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(santé, impôts, immigration) et prends une capture d'écran de</a:t>
            </a:r>
          </a:p>
          <a:p>
            <a:pPr algn="l">
              <a:lnSpc>
                <a:spcPct val="115000"/>
              </a:lnSpc>
            </a:pPr>
            <a:r>
              <a:rPr sz="2400" b="1">
                <a:solidFill>
                  <a:srgbClr val="FFFFFF"/>
                </a:solidFill>
                <a:latin typeface="Manrope"/>
              </a:rPr>
              <a:t>sa page d'accueil — pas besoin de te connecter si tu n'es pas à l'aise.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56616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📸  Preuve : une capture d'écran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de la page d'accueil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26480" y="3566160"/>
            <a:ext cx="5120640" cy="1371600"/>
          </a:xfrm>
          <a:prstGeom prst="roundRect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600" b="1">
                <a:solidFill>
                  <a:srgbClr val="FFFFFF"/>
                </a:solidFill>
                <a:latin typeface="Public Sans"/>
              </a:rPr>
              <a:t>📝  Pas d'ordi à la maison ?</a:t>
            </a:r>
            <a:br/>
            <a:r>
              <a:rPr sz="1600" b="1">
                <a:solidFill>
                  <a:srgbClr val="FFFFFF"/>
                </a:solidFill>
                <a:latin typeface="Public Sans"/>
              </a:rPr>
              <a:t>Écris le nom du site sur papier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21208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>
                <a:solidFill>
                  <a:srgbClr val="85F1ED"/>
                </a:solidFill>
                <a:latin typeface="Public Sans"/>
              </a:rPr>
              <a:t>On révise ensemble au début de la semaine 8, avant le nouveau contenu.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85F1ED"/>
                </a:solidFill>
                <a:latin typeface="Public San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RÉVISION (10-15 MIN)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On révise le devoir de la semaine 6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0312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0240" y="210312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As-tu créé ta mini-présentation (2 à 3 diapositives) sur toi-même ?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15468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920240" y="315468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Contient-elle un titre, du texte et au moins une image ?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206240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20240" y="4206240"/>
            <a:ext cx="905256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900" b="0">
                <a:solidFill>
                  <a:srgbClr val="1A1C1E"/>
                </a:solidFill>
                <a:latin typeface="Public Sans"/>
              </a:rPr>
              <a:t>As-tu réussi à lancer le diaporama pour la vérifier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>
                <a:solidFill>
                  <a:srgbClr val="6B6F72"/>
                </a:solidFill>
                <a:latin typeface="Public Sans"/>
              </a:rPr>
              <a:t>Qui veut partager son écran pour nous montrer sa présentation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OBJECTIF DE LA CLASSE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À la fin de cette classe, je pourrai :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96596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208483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Comprendre à quoi servent les principaux services gouvernementaux en ligne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306324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318211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Créer un compte ou me connecter à un service officiel en toute sécurité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416052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427939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Prendre un rendez-vous santé en ligne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5257800"/>
            <a:ext cx="822960" cy="82296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600">
                <a:solidFill>
                  <a:srgbClr val="FFFFFF"/>
                </a:solidFill>
                <a:latin typeface="Public Sans"/>
              </a:rPr>
              <a:t>⚠️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5376672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C1E"/>
                </a:solidFill>
                <a:latin typeface="Public Sans"/>
              </a:rPr>
              <a:t>Reconnaître un vrai site gouvernemental pour éviter les arnaques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1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Les services gouvernementaux en ligne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103120" y="2514600"/>
            <a:ext cx="3991356" cy="118872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514600"/>
            <a:ext cx="3963924" cy="118872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H="1">
            <a:off x="2103120" y="3703320"/>
            <a:ext cx="3991356" cy="128016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6094476" y="3703320"/>
            <a:ext cx="3963924" cy="1280160"/>
          </a:xfrm>
          <a:prstGeom prst="curvedConnector3">
            <a:avLst/>
          </a:prstGeom>
          <a:ln w="28575">
            <a:solidFill>
              <a:srgbClr val="5A5F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394460" y="1805940"/>
            <a:ext cx="1417320" cy="141732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3329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Immigration et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citoyenneté</a:t>
            </a:r>
          </a:p>
        </p:txBody>
      </p:sp>
      <p:sp>
        <p:nvSpPr>
          <p:cNvPr id="10" name="Oval 9"/>
          <p:cNvSpPr/>
          <p:nvPr/>
        </p:nvSpPr>
        <p:spPr>
          <a:xfrm>
            <a:off x="9349740" y="1805940"/>
            <a:ext cx="1417320" cy="141732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9689897" y="2401215"/>
            <a:ext cx="737006" cy="2267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9945015" y="2146097"/>
            <a:ext cx="226771" cy="73700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0" y="33329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Santé</a:t>
            </a:r>
          </a:p>
        </p:txBody>
      </p:sp>
      <p:sp>
        <p:nvSpPr>
          <p:cNvPr id="14" name="Oval 13"/>
          <p:cNvSpPr/>
          <p:nvPr/>
        </p:nvSpPr>
        <p:spPr>
          <a:xfrm>
            <a:off x="1394460" y="4274820"/>
            <a:ext cx="1417320" cy="141732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8018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Impôts</a:t>
            </a:r>
          </a:p>
        </p:txBody>
      </p:sp>
      <p:sp>
        <p:nvSpPr>
          <p:cNvPr id="16" name="Oval 15"/>
          <p:cNvSpPr/>
          <p:nvPr/>
        </p:nvSpPr>
        <p:spPr>
          <a:xfrm>
            <a:off x="9349740" y="4274820"/>
            <a:ext cx="1417320" cy="1417320"/>
          </a:xfrm>
          <a:prstGeom prst="ellipse">
            <a:avLst/>
          </a:prstGeom>
          <a:solidFill>
            <a:srgbClr val="5A5F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548165" y="4629150"/>
            <a:ext cx="1020470" cy="7086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706338" y="4870095"/>
            <a:ext cx="255117" cy="255117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078809" y="4813401"/>
            <a:ext cx="387778" cy="85039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078809" y="4983479"/>
            <a:ext cx="387778" cy="85039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869680" y="58018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Emploi et NAS</a:t>
            </a:r>
          </a:p>
        </p:txBody>
      </p:sp>
      <p:sp>
        <p:nvSpPr>
          <p:cNvPr id="22" name="Oval 21"/>
          <p:cNvSpPr/>
          <p:nvPr/>
        </p:nvSpPr>
        <p:spPr>
          <a:xfrm>
            <a:off x="5317236" y="2926080"/>
            <a:ext cx="1554480" cy="155448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solidFill>
            <a:srgbClr val="F9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31436" y="461772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Services gouvernementaux</a:t>
            </a:r>
          </a:p>
        </p:txBody>
      </p:sp>
      <p:sp>
        <p:nvSpPr>
          <p:cNvPr id="25" name="Isosceles Triangle 24"/>
          <p:cNvSpPr/>
          <p:nvPr/>
        </p:nvSpPr>
        <p:spPr>
          <a:xfrm>
            <a:off x="5612588" y="3174797"/>
            <a:ext cx="963777" cy="341985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74767" y="3516782"/>
            <a:ext cx="839419" cy="559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803012" y="3595127"/>
            <a:ext cx="85496" cy="40292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051728" y="3595127"/>
            <a:ext cx="85496" cy="40292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00444" y="3595127"/>
            <a:ext cx="85496" cy="402920"/>
          </a:xfrm>
          <a:prstGeom prst="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565953" y="4076394"/>
            <a:ext cx="1057046" cy="10881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CONTENU · 2 SUR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Avant de commencer une démarche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2377440" y="2377440"/>
            <a:ext cx="3717036" cy="640080"/>
          </a:xfrm>
          <a:prstGeom prst="curvedConnector3">
            <a:avLst/>
          </a:prstGeom>
          <a:ln w="28575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6094476" y="2377440"/>
            <a:ext cx="3689604" cy="640080"/>
          </a:xfrm>
          <a:prstGeom prst="curvedConnector3">
            <a:avLst/>
          </a:prstGeom>
          <a:ln w="28575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094476" y="3017520"/>
            <a:ext cx="0" cy="2057400"/>
          </a:xfrm>
          <a:prstGeom prst="curvedConnector3">
            <a:avLst/>
          </a:prstGeom>
          <a:ln w="28575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760220" y="1760220"/>
            <a:ext cx="1234440" cy="123444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3104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Avoir mes documents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prêts (NAS, carte RAMQ...)</a:t>
            </a:r>
          </a:p>
        </p:txBody>
      </p:sp>
      <p:sp>
        <p:nvSpPr>
          <p:cNvPr id="9" name="Oval 8"/>
          <p:cNvSpPr/>
          <p:nvPr/>
        </p:nvSpPr>
        <p:spPr>
          <a:xfrm>
            <a:off x="9166860" y="1760220"/>
            <a:ext cx="1234440" cy="123444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3000">
                <a:solidFill>
                  <a:srgbClr val="FFFFFF"/>
                </a:solidFill>
                <a:latin typeface="Public Sans"/>
              </a:rPr>
              <a:t>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0" y="310438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Créer un compte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si nécessaire</a:t>
            </a:r>
          </a:p>
        </p:txBody>
      </p:sp>
      <p:sp>
        <p:nvSpPr>
          <p:cNvPr id="11" name="Oval 10"/>
          <p:cNvSpPr/>
          <p:nvPr/>
        </p:nvSpPr>
        <p:spPr>
          <a:xfrm>
            <a:off x="5477256" y="4457700"/>
            <a:ext cx="1234440" cy="123444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810555" y="5011964"/>
            <a:ext cx="567842" cy="41970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5909310" y="4666321"/>
            <a:ext cx="370332" cy="691286"/>
          </a:xfrm>
          <a:prstGeom prst="arc">
            <a:avLst>
              <a:gd name="adj1" fmla="val -9000000"/>
              <a:gd name="adj2" fmla="val 0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045099" y="5137876"/>
            <a:ext cx="98755" cy="98755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05756" y="5801868"/>
            <a:ext cx="2377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Vérifier que le site</a:t>
            </a:r>
          </a:p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A1C1E"/>
                </a:solidFill>
                <a:latin typeface="Manrope"/>
              </a:rPr>
              <a:t>est officiel ⚠️</a:t>
            </a:r>
          </a:p>
        </p:txBody>
      </p:sp>
      <p:sp>
        <p:nvSpPr>
          <p:cNvPr id="16" name="Oval 15"/>
          <p:cNvSpPr/>
          <p:nvPr/>
        </p:nvSpPr>
        <p:spPr>
          <a:xfrm>
            <a:off x="5408676" y="2331720"/>
            <a:ext cx="1371600" cy="1371600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631436" y="3840480"/>
            <a:ext cx="2926080" cy="502920"/>
          </a:xfrm>
          <a:prstGeom prst="rect">
            <a:avLst/>
          </a:prstGeom>
          <a:solidFill>
            <a:srgbClr val="F9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31436" y="384048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00475E"/>
                </a:solidFill>
                <a:latin typeface="Manrope"/>
              </a:rPr>
              <a:t>Avant de commencer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51576" y="2551176"/>
            <a:ext cx="685800" cy="43891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Isosceles Triangle 19"/>
          <p:cNvSpPr/>
          <p:nvPr/>
        </p:nvSpPr>
        <p:spPr>
          <a:xfrm rot="10800000">
            <a:off x="5751576" y="2962656"/>
            <a:ext cx="685800" cy="521208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1 SUR 4 (EXEMPLE GÉNÉRIQUE)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Anatomie d'un portail gouvernemental type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0" y="1965960"/>
            <a:ext cx="941832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5159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17727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90295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371600" y="2350008"/>
            <a:ext cx="94183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554480" y="2350008"/>
            <a:ext cx="90525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🔒  www.moncompte.gouv.qc.ca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1965960"/>
            <a:ext cx="45720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🖥️  Portail gouvernemental (exemple)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825496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Se connecter à Mon dossier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3218688"/>
            <a:ext cx="36576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Numéro de dossier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3447288"/>
            <a:ext cx="3657600" cy="36576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45920" y="3904488"/>
            <a:ext cx="36576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Mot de passe ou NIP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45920" y="4133088"/>
            <a:ext cx="3657600" cy="36576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1645920" y="4681728"/>
            <a:ext cx="2103120" cy="41148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Se connecter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2160" y="2825496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6B6F72"/>
                </a:solidFill>
                <a:latin typeface="Manrope"/>
              </a:rPr>
              <a:t>SERVICES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52160" y="3172968"/>
            <a:ext cx="4480560" cy="4114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Renseignements personnels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852160" y="3694175"/>
            <a:ext cx="4480560" cy="4114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Documents et formulaires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52160" y="4215382"/>
            <a:ext cx="4480560" cy="4114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Rendez-vous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852160" y="4736589"/>
            <a:ext cx="4480560" cy="4114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Paiements et prestations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371600" y="5349240"/>
            <a:ext cx="9418320" cy="457200"/>
          </a:xfrm>
          <a:prstGeom prst="rect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645920" y="5349240"/>
            <a:ext cx="886968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FFFFFF"/>
                </a:solidFill>
                <a:latin typeface="Public Sans"/>
              </a:rPr>
              <a:t>⚠️  Vérifiez toujours l'adresse avant de vous connecter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63040" y="1938528"/>
            <a:ext cx="0" cy="219456"/>
          </a:xfrm>
          <a:prstGeom prst="line">
            <a:avLst/>
          </a:prstGeom>
          <a:ln w="19050">
            <a:solidFill>
              <a:srgbClr val="6B6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412748" y="2107692"/>
            <a:ext cx="100584" cy="10058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457200" y="1645920"/>
            <a:ext cx="219456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B6F72"/>
                </a:solidFill>
                <a:latin typeface="Manrope"/>
              </a:rPr>
              <a:t>Nom du service</a:t>
            </a:r>
          </a:p>
        </p:txBody>
      </p:sp>
      <p:cxnSp>
        <p:nvCxnSpPr>
          <p:cNvPr id="27" name="Connector 26"/>
          <p:cNvCxnSpPr/>
          <p:nvPr/>
        </p:nvCxnSpPr>
        <p:spPr>
          <a:xfrm flipH="1">
            <a:off x="6858000" y="1938528"/>
            <a:ext cx="2194560" cy="59436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6807708" y="248259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052560" y="1645920"/>
            <a:ext cx="265176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Adresse officielle + cadenas</a:t>
            </a:r>
          </a:p>
        </p:txBody>
      </p:sp>
      <p:cxnSp>
        <p:nvCxnSpPr>
          <p:cNvPr id="30" name="Connector 29"/>
          <p:cNvCxnSpPr/>
          <p:nvPr/>
        </p:nvCxnSpPr>
        <p:spPr>
          <a:xfrm flipV="1">
            <a:off x="1828800" y="5577840"/>
            <a:ext cx="0" cy="411480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778508" y="5527548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457200" y="5989320"/>
            <a:ext cx="246888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Avis de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sécurité</a:t>
            </a:r>
          </a:p>
        </p:txBody>
      </p:sp>
      <p:cxnSp>
        <p:nvCxnSpPr>
          <p:cNvPr id="33" name="Connector 32"/>
          <p:cNvCxnSpPr/>
          <p:nvPr/>
        </p:nvCxnSpPr>
        <p:spPr>
          <a:xfrm flipV="1">
            <a:off x="9966960" y="4480556"/>
            <a:ext cx="0" cy="1508764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9916668" y="4430264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961120" y="5989320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Menu des services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2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Créer « Mon dossier » ou se connecter, pas à pas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1. Aller sur le site officiel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286000"/>
            <a:ext cx="265176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006A68"/>
                </a:solidFill>
                <a:latin typeface="Manrope"/>
              </a:rPr>
              <a:t>🔒 www.canada.ca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926080"/>
            <a:ext cx="26517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(tapée soi-même dans le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navigateur, jamais cliquée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depuis un lien reçu)</a:t>
            </a:r>
          </a:p>
        </p:txBody>
      </p:sp>
      <p:sp>
        <p:nvSpPr>
          <p:cNvPr id="8" name="Oval 7"/>
          <p:cNvSpPr/>
          <p:nvPr/>
        </p:nvSpPr>
        <p:spPr>
          <a:xfrm>
            <a:off x="1828800" y="4709159"/>
            <a:ext cx="822960" cy="822960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919326" y="4931359"/>
            <a:ext cx="641908" cy="37856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970678" y="4982711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2078518" y="4982711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186358" y="4982711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2294198" y="4982711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402038" y="4982711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1970678" y="5108119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078518" y="5108119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2186358" y="5108119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294198" y="5108119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2402038" y="5108119"/>
            <a:ext cx="88429" cy="105997"/>
          </a:xfrm>
          <a:prstGeom prst="roundRect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16052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4340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2. Créer un compte ou se connecter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2286000"/>
            <a:ext cx="2651760" cy="50292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1">
                <a:solidFill>
                  <a:srgbClr val="FFFFFF"/>
                </a:solidFill>
                <a:latin typeface="Manrope"/>
              </a:rPr>
              <a:t>Créer un compte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34840" y="2926080"/>
            <a:ext cx="2651760" cy="502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l"/>
            <a:r>
              <a:rPr sz="1400" b="0">
                <a:solidFill>
                  <a:srgbClr val="1A1C1E"/>
                </a:solidFill>
                <a:latin typeface="Manrope"/>
              </a:rPr>
              <a:t>Se connecter avec mon</a:t>
            </a:r>
            <a:br/>
            <a:r>
              <a:rPr sz="1400" b="0">
                <a:solidFill>
                  <a:srgbClr val="1A1C1E"/>
                </a:solidFill>
                <a:latin typeface="Manrope"/>
              </a:rPr>
              <a:t>code d'accès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34840" y="3794759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Le code d'accès est souvent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reçu par la poste lors d'une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première inscription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680960" y="1920240"/>
            <a:ext cx="3200400" cy="3749039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863840" y="5760719"/>
            <a:ext cx="28346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475E"/>
                </a:solidFill>
                <a:latin typeface="Manrope"/>
              </a:rPr>
              <a:t>3. Vérifier son identité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138160" y="2560320"/>
            <a:ext cx="228600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500" b="0">
                <a:solidFill>
                  <a:srgbClr val="1A1C1E"/>
                </a:solidFill>
                <a:latin typeface="Manrope"/>
              </a:rPr>
              <a:t>Code reçu : _ _ _ _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55280" y="3246120"/>
            <a:ext cx="26517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(reçu par courriel, texto,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ou question de sécurité —</a:t>
            </a:r>
          </a:p>
          <a:p>
            <a:pPr algn="ctr">
              <a:lnSpc>
                <a:spcPct val="11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jamais demandé par courriel)</a:t>
            </a:r>
          </a:p>
        </p:txBody>
      </p:sp>
      <p:sp>
        <p:nvSpPr>
          <p:cNvPr id="29" name="Oval 28"/>
          <p:cNvSpPr/>
          <p:nvPr/>
        </p:nvSpPr>
        <p:spPr>
          <a:xfrm>
            <a:off x="8869680" y="4709159"/>
            <a:ext cx="822960" cy="822960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9091880" y="5078669"/>
            <a:ext cx="378561" cy="27980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Arc 30"/>
          <p:cNvSpPr/>
          <p:nvPr/>
        </p:nvSpPr>
        <p:spPr>
          <a:xfrm>
            <a:off x="9157716" y="4848241"/>
            <a:ext cx="246888" cy="460856"/>
          </a:xfrm>
          <a:prstGeom prst="arc">
            <a:avLst>
              <a:gd name="adj1" fmla="val -9000000"/>
              <a:gd name="adj2" fmla="val 0"/>
            </a:avLst>
          </a:prstGeom>
          <a:noFill/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9248242" y="5162610"/>
            <a:ext cx="65836" cy="65836"/>
          </a:xfrm>
          <a:prstGeom prst="ellipse">
            <a:avLst/>
          </a:prstGeom>
          <a:solidFill>
            <a:srgbClr val="004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9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3 SUR 4 (EXEMPLE RÉEL VÉRIFIÉ)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Anatomie d'une prise de rendez-vous santé en ligne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0" y="1965960"/>
            <a:ext cx="9418320" cy="384048"/>
          </a:xfrm>
          <a:prstGeom prst="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5159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17727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902952" y="2093976"/>
            <a:ext cx="128016" cy="128016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371600" y="2350008"/>
            <a:ext cx="9418320" cy="365760"/>
          </a:xfrm>
          <a:prstGeom prst="rect">
            <a:avLst/>
          </a:prstGeom>
          <a:solidFill>
            <a:srgbClr val="FFFFFF"/>
          </a:solidFill>
          <a:ln w="9525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554480" y="2350008"/>
            <a:ext cx="90525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006A68"/>
                </a:solidFill>
                <a:latin typeface="Public Sans"/>
              </a:rPr>
              <a:t>🔒  www.rvsq.gouv.qc.ca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1965960"/>
            <a:ext cx="45720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A1C1E"/>
                </a:solidFill>
                <a:latin typeface="Manrope"/>
              </a:rPr>
              <a:t>Rendez-vous santé (exemple)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807208"/>
            <a:ext cx="54864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B6F72"/>
                </a:solidFill>
                <a:latin typeface="Public Sans"/>
              </a:rPr>
              <a:t>Numéro de la carte d'assurance maladie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45920" y="3035808"/>
            <a:ext cx="3840480" cy="365760"/>
          </a:xfrm>
          <a:prstGeom prst="roundRect">
            <a:avLst/>
          </a:prstGeom>
          <a:solidFill>
            <a:srgbClr val="F3F3F6"/>
          </a:solidFill>
          <a:ln w="12700">
            <a:solidFill>
              <a:srgbClr val="F3F3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1709928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LUN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71800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MAR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33672" y="3630168"/>
            <a:ext cx="1170432" cy="548640"/>
          </a:xfrm>
          <a:prstGeom prst="roundRect">
            <a:avLst/>
          </a:prstGeom>
          <a:solidFill>
            <a:srgbClr val="85F1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475E"/>
                </a:solidFill>
                <a:latin typeface="Manrope"/>
              </a:rPr>
              <a:t>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95544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JEU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57416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VEN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19288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SAM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81160" y="3630168"/>
            <a:ext cx="1170432" cy="548640"/>
          </a:xfrm>
          <a:prstGeom prst="roundRect">
            <a:avLst/>
          </a:prstGeom>
          <a:solidFill>
            <a:srgbClr val="F3F3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0">
                <a:solidFill>
                  <a:srgbClr val="6B6F72"/>
                </a:solidFill>
                <a:latin typeface="Manrope"/>
              </a:rPr>
              <a:t>DIM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354580" y="4453128"/>
            <a:ext cx="16916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09:00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74820" y="4453128"/>
            <a:ext cx="1691640" cy="50292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10:30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95060" y="4453128"/>
            <a:ext cx="16916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13:00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15300" y="4453128"/>
            <a:ext cx="169164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0">
                <a:solidFill>
                  <a:srgbClr val="1A1C1E"/>
                </a:solidFill>
                <a:latin typeface="Manrope"/>
              </a:rPr>
              <a:t>15:30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617720" y="5230368"/>
            <a:ext cx="2926080" cy="457200"/>
          </a:xfrm>
          <a:prstGeom prst="roundRect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400" b="1">
                <a:solidFill>
                  <a:srgbClr val="FFFFFF"/>
                </a:solidFill>
                <a:latin typeface="Manrope"/>
              </a:rPr>
              <a:t>Confirmer le rendez-vous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1463040" y="1938528"/>
            <a:ext cx="0" cy="219456"/>
          </a:xfrm>
          <a:prstGeom prst="line">
            <a:avLst/>
          </a:prstGeom>
          <a:ln w="19050">
            <a:solidFill>
              <a:srgbClr val="6B6F7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412748" y="2107692"/>
            <a:ext cx="100584" cy="100584"/>
          </a:xfrm>
          <a:prstGeom prst="ellipse">
            <a:avLst/>
          </a:prstGeom>
          <a:solidFill>
            <a:srgbClr val="6B6F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57200" y="1645920"/>
            <a:ext cx="219456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B6F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B6F72"/>
                </a:solidFill>
                <a:latin typeface="Manrope"/>
              </a:rPr>
              <a:t>Service (exemple)</a:t>
            </a:r>
          </a:p>
        </p:txBody>
      </p:sp>
      <p:cxnSp>
        <p:nvCxnSpPr>
          <p:cNvPr id="28" name="Connector 27"/>
          <p:cNvCxnSpPr/>
          <p:nvPr/>
        </p:nvCxnSpPr>
        <p:spPr>
          <a:xfrm flipH="1">
            <a:off x="6858000" y="1938528"/>
            <a:ext cx="2103120" cy="594360"/>
          </a:xfrm>
          <a:prstGeom prst="line">
            <a:avLst/>
          </a:prstGeom>
          <a:ln w="19050">
            <a:solidFill>
              <a:srgbClr val="006A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6807708" y="2482596"/>
            <a:ext cx="100584" cy="100584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961120" y="1645920"/>
            <a:ext cx="2743200" cy="2926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A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006A68"/>
                </a:solidFill>
                <a:latin typeface="Manrope"/>
              </a:rPr>
              <a:t>Adresse officielle .gouv.qc.ca</a:t>
            </a:r>
          </a:p>
        </p:txBody>
      </p:sp>
      <p:cxnSp>
        <p:nvCxnSpPr>
          <p:cNvPr id="31" name="Connector 30"/>
          <p:cNvCxnSpPr/>
          <p:nvPr/>
        </p:nvCxnSpPr>
        <p:spPr>
          <a:xfrm flipV="1">
            <a:off x="3017520" y="4704588"/>
            <a:ext cx="1143000" cy="1284732"/>
          </a:xfrm>
          <a:prstGeom prst="line">
            <a:avLst/>
          </a:prstGeom>
          <a:ln w="19050">
            <a:solidFill>
              <a:srgbClr val="1A5F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110228" y="4654296"/>
            <a:ext cx="100584" cy="100584"/>
          </a:xfrm>
          <a:prstGeom prst="ellipse">
            <a:avLst/>
          </a:prstGeom>
          <a:solidFill>
            <a:srgbClr val="1A5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7200" y="5989320"/>
            <a:ext cx="256032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1A5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1A5F7A"/>
                </a:solidFill>
                <a:latin typeface="Manrope"/>
              </a:rPr>
              <a:t>Choisir une</a:t>
            </a:r>
            <a:br/>
            <a:r>
              <a:rPr sz="1300" b="1">
                <a:solidFill>
                  <a:srgbClr val="1A5F7A"/>
                </a:solidFill>
                <a:latin typeface="Manrope"/>
              </a:rPr>
              <a:t>heure disponible</a:t>
            </a:r>
          </a:p>
        </p:txBody>
      </p:sp>
      <p:cxnSp>
        <p:nvCxnSpPr>
          <p:cNvPr id="34" name="Connector 33"/>
          <p:cNvCxnSpPr/>
          <p:nvPr/>
        </p:nvCxnSpPr>
        <p:spPr>
          <a:xfrm flipH="1" flipV="1">
            <a:off x="7406640" y="5458968"/>
            <a:ext cx="1463040" cy="530352"/>
          </a:xfrm>
          <a:prstGeom prst="line">
            <a:avLst/>
          </a:prstGeom>
          <a:ln w="19050">
            <a:solidFill>
              <a:srgbClr val="6635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7356348" y="5408676"/>
            <a:ext cx="100584" cy="100584"/>
          </a:xfrm>
          <a:prstGeom prst="ellipse">
            <a:avLst/>
          </a:prstGeom>
          <a:solidFill>
            <a:srgbClr val="663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8869680" y="5989320"/>
            <a:ext cx="2743200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63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9728" rIns="109728"/>
          <a:lstStyle/>
          <a:p>
            <a:pPr algn="ctr"/>
            <a:r>
              <a:rPr sz="1300" b="1">
                <a:solidFill>
                  <a:srgbClr val="663500"/>
                </a:solidFill>
                <a:latin typeface="Manrope"/>
              </a:rPr>
              <a:t>Confirmer</a:t>
            </a:r>
            <a:br/>
            <a:r>
              <a:rPr sz="1300" b="1">
                <a:solidFill>
                  <a:srgbClr val="663500"/>
                </a:solidFill>
                <a:latin typeface="Manrope"/>
              </a:rPr>
              <a:t>le rendez-vous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3F3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8229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06A68"/>
                </a:solidFill>
                <a:latin typeface="Manrope"/>
              </a:rPr>
              <a:t>ANATOMIE · 4 SUR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475E"/>
                </a:solidFill>
                <a:latin typeface="Manrope"/>
              </a:rPr>
              <a:t>Prendre un rendez-vous santé en ligne, pas à pas</a:t>
            </a:r>
          </a:p>
        </p:txBody>
      </p:sp>
      <p:sp>
        <p:nvSpPr>
          <p:cNvPr id="4" name="Oval 3"/>
          <p:cNvSpPr/>
          <p:nvPr/>
        </p:nvSpPr>
        <p:spPr>
          <a:xfrm>
            <a:off x="1074420" y="212598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8840" y="217627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🌐   Aller sur le site officiel de prise de rendez-vous (ex. RVSQ)</a:t>
            </a:r>
          </a:p>
        </p:txBody>
      </p:sp>
      <p:sp>
        <p:nvSpPr>
          <p:cNvPr id="6" name="Oval 5"/>
          <p:cNvSpPr/>
          <p:nvPr/>
        </p:nvSpPr>
        <p:spPr>
          <a:xfrm>
            <a:off x="1074420" y="308610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313639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Entrer le numéro de sa carte d'assurance maladie</a:t>
            </a:r>
          </a:p>
        </p:txBody>
      </p:sp>
      <p:sp>
        <p:nvSpPr>
          <p:cNvPr id="8" name="Oval 7"/>
          <p:cNvSpPr/>
          <p:nvPr/>
        </p:nvSpPr>
        <p:spPr>
          <a:xfrm>
            <a:off x="1074420" y="404622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409651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📅   Choisir une date et une heure disponibles</a:t>
            </a:r>
          </a:p>
        </p:txBody>
      </p:sp>
      <p:sp>
        <p:nvSpPr>
          <p:cNvPr id="10" name="Oval 9"/>
          <p:cNvSpPr/>
          <p:nvPr/>
        </p:nvSpPr>
        <p:spPr>
          <a:xfrm>
            <a:off x="1074420" y="5006340"/>
            <a:ext cx="685800" cy="685800"/>
          </a:xfrm>
          <a:prstGeom prst="ellipse">
            <a:avLst/>
          </a:prstGeom>
          <a:solidFill>
            <a:srgbClr val="006A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200">
                <a:solidFill>
                  <a:srgbClr val="FFFFFF"/>
                </a:solidFill>
                <a:latin typeface="Public Sans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5056632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C1E"/>
                </a:solidFill>
                <a:latin typeface="Public Sans"/>
              </a:rPr>
              <a:t>✅   Confirmer : la confirmation arrive par courriel ou texto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03504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0">
                <a:solidFill>
                  <a:srgbClr val="6B6F72"/>
                </a:solidFill>
                <a:latin typeface="Public Sans"/>
              </a:rPr>
              <a:t>Exemple réel vérifié : Rendez-vous santé Québec (RVSQ), service gratuit du gouvernement du Québec.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73952"/>
            <a:ext cx="64008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Immigrants Nous Sommes Inc. — Cours informatique de base · Semaine 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572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6B6F72"/>
                </a:solidFill>
                <a:latin typeface="Public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Semaine 7 — Services gouvernementaux en ligne</dc:title>
  <dc:subject/>
  <dc:creator>Immigrants Nous Sommes Inc.</dc:creator>
  <cp:keywords/>
  <dc:description>generated using python-pptx</dc:description>
  <cp:lastModifiedBy>Immigrants Nous Sommes Inc.</cp:lastModifiedBy>
  <cp:revision>1</cp:revision>
  <dcterms:created xsi:type="dcterms:W3CDTF">2013-01-27T09:14:16Z</dcterms:created>
  <dcterms:modified xsi:type="dcterms:W3CDTF">2013-01-27T09:15:58Z</dcterms:modified>
  <cp:category/>
</cp:coreProperties>
</file>