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bienvenue, faire un tour de table rapide pour sentir l'energie du groupe (semaine 5 sur 8, on connait deja tout le monde).</a:t>
            </a:r>
          </a:p>
          <a:p>
            <a:r>
              <a:t>- Annoncer le sujet : on decouvre Excel, le logiciel de feuille de calcul.</a:t>
            </a:r>
          </a:p>
          <a:p>
            <a:r>
              <a:t>- Rassurer : personne n'a besoin d'aimer les mathematiques pour reussir cette classe — Excel fait les calculs a notre place, nous on organise juste l'information.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4/4 — METTRE EN FORME UN TABLEAU (5 min)</a:t>
            </a:r>
          </a:p>
          <a:p>
            <a:r>
              <a:t>- Demontrer en direct : selectionner la ligne d'en-tete, appliquer une couleur de remplissage (onglet Accueil, icone pot de peinture), puis mettre le texte en gras.</a:t>
            </a:r>
          </a:p>
          <a:p>
            <a:r>
              <a:t>- Montrer ensuite le bouton Bordures (icone quadrillage) pour dessiner des lignes autour du tableau — ca le rend beaucoup plus facile a lire.</a:t>
            </a:r>
          </a:p>
          <a:p>
            <a:r>
              <a:t>- Rassurer : la mise en forme est optionnelle, mais elle rend un tableau beaucoup plus clair et professionnel, meme pour un usage personnel.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(6 min)</a:t>
            </a:r>
          </a:p>
          <a:p>
            <a:r>
              <a:t>- Faire les 2 premieres etapes en partage d'ecran, PUIS demander a chacun de le faire chez soi en meme temps (rester en ligne pour aider en direct).</a:t>
            </a:r>
          </a:p>
          <a:p>
            <a:r>
              <a:t>- On construit une petite liste de depenses de la semaine — garder des exemples simples et concrets (cafe, autobus, epicerie...).</a:t>
            </a:r>
          </a:p>
          <a:p>
            <a:r>
              <a:t>- Confirmer verbalement avec chaque participant avant de passer a la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(6 min)</a:t>
            </a:r>
          </a:p>
          <a:p>
            <a:r>
              <a:t>- Continuer les etapes 3 et 4 de la meme facon, en direct puis chacun chez soi.</a:t>
            </a:r>
          </a:p>
          <a:p>
            <a:r>
              <a:t>- Suggerer des exemples au besoin : cafe, autobus, epicerie, telephone, loyer partiel.</a:t>
            </a:r>
          </a:p>
          <a:p>
            <a:r>
              <a:t>- Prevoir 1-2 min supplementaires pour ceux qui ont besoin d'aide individuelle.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(6 min)</a:t>
            </a:r>
          </a:p>
          <a:p>
            <a:r>
              <a:t>- Reprend directement la diapositive de la formule =SOMME() vue plus haut.</a:t>
            </a:r>
          </a:p>
          <a:p>
            <a:r>
              <a:t>- Verifier que chacun voit bien apparaitre son total dans B7 avant de continuer.</a:t>
            </a:r>
          </a:p>
          <a:p>
            <a:r>
              <a:t>- Terminer par la mise en forme de l'en-tete — c'est la derniere pratique avant la pause, feliciter le groupe pour sa premiere feuille de calcul complete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mi-chemin, utile pour un public adulte en ligne.</a:t>
            </a:r>
          </a:p>
          <a:p>
            <a:r>
              <a:t>- Profiter pour repondre aux questions en suspens un a un si besoin.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(sur sa propre feuille de suivi, pas visible aux eleves) qui aura besoin d'un suivi individuel avant la semaine 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(2 min, optionnel si le temps manque)</a:t>
            </a:r>
          </a:p>
          <a:p>
            <a:r>
              <a:t>- Ce n'est PAS un devoir — ce sont des sites que les eleves curieux ou plus rapides peuvent explorer seuls, a leur rythme, entre les classes.</a:t>
            </a:r>
          </a:p>
          <a:p>
            <a:r>
              <a:t>- Mentionner que ces 3 ressources sont gratuites, en francais, et verifiees avant la classe.</a:t>
            </a:r>
          </a:p>
          <a:p>
            <a:r>
              <a:t>- On peut aussi les ajouter au document de ressources partage apres la classe.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(3 min) — meme format toutes les semaines,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les 10-15 premieres minutes de la semaine 6 serviront a revoir cette tache ensemble, avant d'attaquer le nouveau contenu.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PRECEDENT (10-15 min)</a:t>
            </a:r>
          </a:p>
          <a:p>
            <a:r>
              <a:t>- Demander a main levee (ou reaction Zoom/Meet) qui a complete la tache de la semaine 4.</a:t>
            </a:r>
          </a:p>
          <a:p>
            <a:r>
              <a:t>- Inviter 1-2 volontaires a montrer rapidement leur resultat en partage d'ecran, les feliciter devant le groupe.</a:t>
            </a:r>
          </a:p>
          <a:p>
            <a:r>
              <a:t>- Identifier les points de blocage communs et refaire la manipulation cle en direct, lentement, avant de passer au nouveau contenu.</a:t>
            </a:r>
          </a:p>
          <a:p>
            <a:r>
              <a:t>- Rappeler que ce n'est jamais grave de ne pas avoir termine — on avance ensemble.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Dire : 'Excel, ce n'est pas juste pour les comptables — ca sert a organiser des listes, des budgets, des horaires, exactement comme on le fera aujourd'hui.'</a:t>
            </a:r>
          </a:p>
          <a:p>
            <a:r>
              <a:t>- Ne pas entrer dans les details ici, juste donner le 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1/3 — A QUOI SERT EXCEL (4 min)</a:t>
            </a:r>
          </a:p>
          <a:p>
            <a:r>
              <a:t>- Excel est un logiciel de 'feuille de calcul' : un grand tableau ou on met de l'information, et l'ordinateur peut faire des calculs automatiquement pour nous.</a:t>
            </a:r>
          </a:p>
          <a:p>
            <a:r>
              <a:t>- Donner des exemples concrets proches du quotidien des participants : budget familial, liste d'epicerie, suivi de depenses.</a:t>
            </a:r>
          </a:p>
          <a:p>
            <a:r>
              <a:t>- Annoncer qu'aujourd'hui on va construire, ensemble, une petite liste de depenses avec un total automatique — exactement comme dans la vraie vie.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2/3 — LA FEUILLE DE CALCUL (6 min)</a:t>
            </a:r>
          </a:p>
          <a:p>
            <a:r>
              <a:t>- Analogie : une feuille de calcul est comme un immense tableau quadrille, avec des colonnes verticales (nommees par des lettres A, B, C) et des lignes horizontales (numerotees 1, 2, 3).</a:t>
            </a:r>
          </a:p>
          <a:p>
            <a:r>
              <a:t>- Une CELLULE, c'est la petite case a l'intersection d'une colonne et d'une ligne — chaque cellule a une adresse unique, comme 'A1' ou 'B3'.</a:t>
            </a:r>
          </a:p>
          <a:p>
            <a:r>
              <a:t>- Une FORMULE, c'est une instruction qu'on tape dans une cellule pour faire faire un calcul a Excel — on va la voir en detail a la prochaine diapositive.</a:t>
            </a:r>
          </a:p>
          <a:p>
            <a:r>
              <a:t>- Ouvrir Excel en direct et montrer ces 3 elements sur le vrai logiciel.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3/3 — UNE FORMULE SIMPLE (6 min)</a:t>
            </a:r>
          </a:p>
          <a:p>
            <a:r>
              <a:t>- Rappeler l'analogie d'une calculatrice : au lieu de calculer nous-memes, on demande a Excel de le faire.</a:t>
            </a:r>
          </a:p>
          <a:p>
            <a:r>
              <a:t>- Etape 1 : on choisit (on selectionne) les cellules qui contiennent les nombres a additionner.</a:t>
            </a:r>
          </a:p>
          <a:p>
            <a:r>
              <a:t>- Etape 2 : on tape la formule =SOMME() en indiquant la plage de cellules, par exemple =SOMME(A1:A3).</a:t>
            </a:r>
          </a:p>
          <a:p>
            <a:r>
              <a:t>- Etape 3 : on appuie sur Entree et le resultat apparait — la formule reste 'active', si on change un nombre, le total se met a jour tout seul ! C'est la magie d'Excel.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1/4 — LE RUBAN EXCEL (5 min)</a:t>
            </a:r>
          </a:p>
          <a:p>
            <a:r>
              <a:t>- Ouvrir Excel en direct (partage d'ecran) et montrer chaque partie nommee sur ce schema : les onglets en haut (Accueil est le plus utilise), le ruban de boutons juste dessous, la barre de formule, puis la grille de cellules.</a:t>
            </a:r>
          </a:p>
          <a:p>
            <a:r>
              <a:t>- Montrer que cliquer sur une cellule affiche son adresse (ex. A1) dans la boite a gauche de la barre de formule.</a:t>
            </a:r>
          </a:p>
          <a:p>
            <a:r>
              <a:t>- Insister : on n'a pas besoin de connaitre tous les boutons du ruban aujourd'hui, juste reconnaitre ou se trouvent Accueil et Insertion.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2/4 — ENTRER DES DONNEES (4 min)</a:t>
            </a:r>
          </a:p>
          <a:p>
            <a:r>
              <a:t>- Demontrer en direct sur le vrai Excel : cliquer une cellule, taper 'Café', appuyer Entree, puis taper un prix dans la cellule voisine.</a:t>
            </a:r>
          </a:p>
          <a:p>
            <a:r>
              <a:t>- Rappeler la touche Echap (Escape) pour annuler ce qu'on vient de taper si on se trompe, avant d'appuyer sur Entree.</a:t>
            </a:r>
          </a:p>
          <a:p>
            <a:r>
              <a:t>- Mentionner qu'on peut aussi utiliser les fleches du clavier pour se deplacer entre les cellules, sans la souris.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3/4 — FORMULE =SOMME() (5 min)</a:t>
            </a:r>
          </a:p>
          <a:p>
            <a:r>
              <a:t>- Demontrer en direct : selectionner A1:A3 en cliquant-glissant avec la souris, puis cliquer sur une cellule vide et taper =SOMME(A1:A3), puis Entree.</a:t>
            </a:r>
          </a:p>
          <a:p>
            <a:r>
              <a:t>- Montrer le resultat, puis changer volontairement un des 3 nombres pour prouver que le total se mets a jour automatiquement — c'est le moment 'wow' de la classe.</a:t>
            </a:r>
          </a:p>
          <a:p>
            <a:r>
              <a:t>- Rappeler qu'on peut aussi utiliser le bouton Somme automatique (Σ) vu dans le ruban a la diapositive precedente, comme raccourci.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517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Semaine 5</a:t>
            </a:r>
          </a:p>
          <a:p>
            <a:pPr algn="l">
              <a:lnSpc>
                <a:spcPct val="105000"/>
              </a:lnSpc>
            </a:pPr>
            <a:r>
              <a:rPr sz="4000" b="1">
                <a:solidFill>
                  <a:srgbClr val="FFFFFF"/>
                </a:solidFill>
                <a:latin typeface="Manrope"/>
              </a:rPr>
              <a:t>Excel : ma première feuille de calcul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EXCEL · 4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Mettre en forme un tableau,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Sélectionner l'en-tête</a:t>
            </a:r>
          </a:p>
        </p:txBody>
      </p:sp>
      <p:sp>
        <p:nvSpPr>
          <p:cNvPr id="6" name="Rectangle 5"/>
          <p:cNvSpPr/>
          <p:nvPr/>
        </p:nvSpPr>
        <p:spPr>
          <a:xfrm>
            <a:off x="960120" y="237744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3906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8" name="Rectangle 7"/>
          <p:cNvSpPr/>
          <p:nvPr/>
        </p:nvSpPr>
        <p:spPr>
          <a:xfrm>
            <a:off x="287350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288036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39062" y="2880360"/>
            <a:ext cx="1234440" cy="50292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Dépense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73502" y="2880360"/>
            <a:ext cx="1234440" cy="50292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Prix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749040"/>
            <a:ext cx="265176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On sélectionne la première ligne, celle des titres de colonnes.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Couleur + gras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80560" y="237744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15950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9394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80560" y="288036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59502" y="2880360"/>
            <a:ext cx="1234440" cy="502920"/>
          </a:xfrm>
          <a:prstGeom prst="rect">
            <a:avLst/>
          </a:prstGeom>
          <a:solidFill>
            <a:srgbClr val="1A5F7A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Dépense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93942" y="2880360"/>
            <a:ext cx="1234440" cy="502920"/>
          </a:xfrm>
          <a:prstGeom prst="rect">
            <a:avLst/>
          </a:prstGeom>
          <a:solidFill>
            <a:srgbClr val="1A5F7A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Prix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17720" y="3200400"/>
            <a:ext cx="457200" cy="457200"/>
          </a:xfrm>
          <a:prstGeom prst="roundRect">
            <a:avLst/>
          </a:prstGeom>
          <a:solidFill>
            <a:srgbClr val="1A5F7A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257800" y="3200400"/>
            <a:ext cx="45720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000" b="1">
                <a:solidFill>
                  <a:srgbClr val="1A1C1E"/>
                </a:solidFill>
                <a:latin typeface="Manrope"/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4840" y="3840480"/>
            <a:ext cx="26517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Onglet Accueil → couleur de remplissage, puis le bouton Gras.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Ajouter des bordures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01000" y="237744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67994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914382" y="2377440"/>
            <a:ext cx="12344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001000" y="288036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79942" y="2880360"/>
            <a:ext cx="1234440" cy="502920"/>
          </a:xfrm>
          <a:prstGeom prst="rect">
            <a:avLst/>
          </a:prstGeom>
          <a:solidFill>
            <a:srgbClr val="1A5F7A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Dépense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914382" y="2880360"/>
            <a:ext cx="1234440" cy="502920"/>
          </a:xfrm>
          <a:prstGeom prst="rect">
            <a:avLst/>
          </a:prstGeom>
          <a:solidFill>
            <a:srgbClr val="1A5F7A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Prix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001000" y="3383280"/>
            <a:ext cx="67894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79942" y="3383280"/>
            <a:ext cx="12344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Café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914382" y="3383280"/>
            <a:ext cx="12344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4,50 $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55280" y="4572000"/>
            <a:ext cx="26517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Onglet Accueil → bouton Bordures, pour bien délimiter le tableau.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Ouvrir un classeur Excel vide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Taper « Dépense » dans A1 et « Prix » dans B1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Taper 5 dépenses de la semaine dans A2 à A6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Taper le prix de chacune dans B2 à B6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Cliquer sur B7 et taper =SOMME(B2:B6), puis Entrée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4747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474720"/>
            <a:ext cx="85953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2000" b="0">
                <a:solidFill>
                  <a:srgbClr val="1A1C1E"/>
                </a:solidFill>
                <a:latin typeface="Public Sans"/>
              </a:rPr>
              <a:t>Mettre la ligne d'en-tête en gras avec une couleur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A9C7D1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A9C7D1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99339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Reconnaître les cellules, lignes et colonnes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86207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Cliquer sur une cellule et y taper des données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73075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Reconnaître les onglets Accueil et Insertion</a:t>
            </a:r>
          </a:p>
        </p:txBody>
      </p:sp>
      <p:sp>
        <p:nvSpPr>
          <p:cNvPr id="10" name="Oval 9"/>
          <p:cNvSpPr/>
          <p:nvPr/>
        </p:nvSpPr>
        <p:spPr>
          <a:xfrm>
            <a:off x="8001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8760" y="4599432"/>
            <a:ext cx="448056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Sélectionner une plage de cellules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2007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199339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Écrire une formule =SOMME()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287578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86207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Voir le résultat d'un calcul automatique</a:t>
            </a:r>
          </a:p>
        </p:txBody>
      </p:sp>
      <p:sp>
        <p:nvSpPr>
          <p:cNvPr id="16" name="Oval 15"/>
          <p:cNvSpPr/>
          <p:nvPr/>
        </p:nvSpPr>
        <p:spPr>
          <a:xfrm>
            <a:off x="6057900" y="37444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73075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Mettre en forme un en-tête (couleur, gras)</a:t>
            </a:r>
          </a:p>
        </p:txBody>
      </p:sp>
      <p:sp>
        <p:nvSpPr>
          <p:cNvPr id="18" name="Oval 17"/>
          <p:cNvSpPr/>
          <p:nvPr/>
        </p:nvSpPr>
        <p:spPr>
          <a:xfrm>
            <a:off x="6057900" y="46131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599432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A1C1E"/>
                </a:solidFill>
                <a:latin typeface="Public Sans"/>
              </a:rPr>
              <a:t>Ajouter des bordures à un tableau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Pour aller plus loin, à ton rythme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516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889607" y="214884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76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Microsoft Support — Excel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04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support.microsoft.com/fr-fr/excel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948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Aide officielle gratuite : guides et vidéos pour tous les niveaux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0420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638647" y="2148840"/>
            <a:ext cx="914400" cy="91440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280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Excel-Pratique.com — Les bases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8708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excel-pratique.com/fr/apprendre/bases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852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Cours gratuit en français, avec images, pour vrais débutants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3247" y="1828800"/>
            <a:ext cx="3383280" cy="35661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387687" y="2148840"/>
            <a:ext cx="914400" cy="91440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600">
                <a:solidFill>
                  <a:srgbClr val="FFFFFF"/>
                </a:solidFill>
                <a:latin typeface="Public Sans"/>
              </a:rPr>
              <a:t>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1847" y="3246120"/>
            <a:ext cx="29260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Microsoft Support — Somme automatique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6127" y="3977640"/>
            <a:ext cx="3017520" cy="41148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100" b="1">
                <a:solidFill>
                  <a:srgbClr val="006A68"/>
                </a:solidFill>
                <a:latin typeface="Manrope"/>
              </a:rPr>
              <a:t>support.microsoft.com/fr-fr/excel/learn-more-about-sum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7567" y="4526280"/>
            <a:ext cx="2834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Guide gratuit, en français, sur la fonction =SOMME()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gratuits, en français, vérifiés — utiles pour pratiquer à la maison.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0584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Crée une liste de 5 dépenses avec leur prix,</a:t>
            </a:r>
          </a:p>
          <a:p>
            <a:pPr algn="l">
              <a:lnSpc>
                <a:spcPct val="110000"/>
              </a:lnSpc>
            </a:pPr>
            <a:r>
              <a:rPr sz="2600" b="1">
                <a:solidFill>
                  <a:srgbClr val="FFFFFF"/>
                </a:solidFill>
                <a:latin typeface="Manrope"/>
              </a:rPr>
              <a:t>puis utilise =SOMME() pour calculer le total.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ou une photo du résultat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38328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Dessine le tableau sur papier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749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On révise ensemble au début de la semaine 6, avant le nouveau contenu.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A9C7D1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A9C7D1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· DEVOIR DE LA SEMAINE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révise ensemble avant de commencer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148840"/>
            <a:ext cx="93268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Qui a réussi à compléter la tâche de la semaine 4 ?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246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291840"/>
            <a:ext cx="93268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Quelqu'un a rencontré une difficulté ? On la règle ensemble maintenant.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389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434840"/>
            <a:ext cx="932688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900" b="0">
                <a:solidFill>
                  <a:srgbClr val="1A1C1E"/>
                </a:solidFill>
                <a:latin typeface="Public Sans"/>
              </a:rPr>
              <a:t>On refait rapidement l'étape la plus délicate, en partage d'écran.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Reconnaître les parties d'une feuille de calcul Excel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⌨️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Entrer des données dans des cellules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Utiliser une formule simple : =SOMME()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Mettre en forme un petit tableau (couleur, gras, bordures)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quoi sert Excel 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72287" y="1965960"/>
            <a:ext cx="2606040" cy="2651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18107" y="228600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$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447" y="3383280"/>
            <a:ext cx="2331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Faire un budget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167" y="3840479"/>
            <a:ext cx="2240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Suivre ses dépenses et ses revenus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2647" y="1965960"/>
            <a:ext cx="2606040" cy="2651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198467" y="228600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89807" y="3383280"/>
            <a:ext cx="2331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Faire une liste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5527" y="3840479"/>
            <a:ext cx="2240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Épicerie, contacts, inventaire…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3007" y="1965960"/>
            <a:ext cx="2606040" cy="2651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78827" y="228600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0167" y="3383280"/>
            <a:ext cx="2331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Faire des calculs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5887" y="3840479"/>
            <a:ext cx="2240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Additions, totaux, moyennes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13367" y="1965960"/>
            <a:ext cx="2606040" cy="265176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959187" y="2286000"/>
            <a:ext cx="914400" cy="9144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4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50527" y="3383280"/>
            <a:ext cx="2331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Organiser un horaire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96247" y="3840479"/>
            <a:ext cx="2240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0">
                <a:solidFill>
                  <a:srgbClr val="1A1C1E"/>
                </a:solidFill>
                <a:latin typeface="Public Sans"/>
              </a:rPr>
              <a:t>Planifier la semaine, un projet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La feuille de calcul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331720"/>
            <a:ext cx="3991356" cy="137160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331720"/>
            <a:ext cx="3963924" cy="137160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71450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586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Cellules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71450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675724" y="1949044"/>
            <a:ext cx="765352" cy="7653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>
            <a:off x="9930841" y="1949044"/>
            <a:ext cx="0" cy="765352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9675724" y="2204161"/>
            <a:ext cx="765352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0185958" y="1949044"/>
            <a:ext cx="0" cy="765352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9675724" y="2459278"/>
            <a:ext cx="765352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69680" y="30586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Lignes et colonnes</a:t>
            </a:r>
          </a:p>
        </p:txBody>
      </p:sp>
      <p:sp>
        <p:nvSpPr>
          <p:cNvPr id="16" name="Oval 15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Formules</a:t>
            </a:r>
          </a:p>
        </p:txBody>
      </p:sp>
      <p:sp>
        <p:nvSpPr>
          <p:cNvPr id="18" name="Oval 17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solidFill>
            <a:srgbClr val="F9F9FB"/>
          </a:solidFill>
          <a:ln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La feuille de calcul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12588" y="3221432"/>
            <a:ext cx="963777" cy="963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933847" y="3221432"/>
            <a:ext cx="0" cy="963777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12588" y="3542691"/>
            <a:ext cx="963777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6255106" y="3221432"/>
            <a:ext cx="0" cy="963777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612588" y="3863950"/>
            <a:ext cx="963777" cy="0"/>
          </a:xfrm>
          <a:prstGeom prst="line">
            <a:avLst/>
          </a:prstGeom>
          <a:ln w="19050">
            <a:solidFill>
              <a:srgbClr val="004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Une formule simple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331720"/>
            <a:ext cx="3991356" cy="137160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331720"/>
            <a:ext cx="3963924" cy="137160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703320"/>
            <a:ext cx="0" cy="210312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5900" y="171450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0586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Sélectionner les cellules</a:t>
            </a:r>
          </a:p>
        </p:txBody>
      </p:sp>
      <p:sp>
        <p:nvSpPr>
          <p:cNvPr id="9" name="Oval 8"/>
          <p:cNvSpPr/>
          <p:nvPr/>
        </p:nvSpPr>
        <p:spPr>
          <a:xfrm>
            <a:off x="9441180" y="171450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30586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=SOMME()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518922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05756" y="6533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Voir le résultat</a:t>
            </a:r>
          </a:p>
        </p:txBody>
      </p:sp>
      <p:sp>
        <p:nvSpPr>
          <p:cNvPr id="13" name="Oval 12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4000">
                <a:solidFill>
                  <a:srgbClr val="FFFFFF"/>
                </a:solidFill>
                <a:latin typeface="Public Sans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solidFill>
            <a:srgbClr val="F9F9FB"/>
          </a:solidFill>
          <a:ln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Une formule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EXCEL · 1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Le ruban Excel, en un coup d'œil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88720" y="1965960"/>
            <a:ext cx="9784080" cy="35661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8720" y="1965960"/>
            <a:ext cx="978408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53312" y="2029968"/>
            <a:ext cx="256032" cy="256032"/>
          </a:xfrm>
          <a:prstGeom prst="ellipse">
            <a:avLst/>
          </a:prstGeom>
          <a:solidFill>
            <a:srgbClr val="2173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>
                <a:solidFill>
                  <a:srgbClr val="FFFFFF"/>
                </a:solidFill>
                <a:latin typeface="Public San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19072" y="1965960"/>
            <a:ext cx="3657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Semaine 5 — Dépenses.xlsx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80160" y="2350008"/>
            <a:ext cx="1417320" cy="3657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6B6F72"/>
                </a:solidFill>
                <a:latin typeface="Manrope"/>
              </a:rPr>
              <a:t>Fichier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2350008"/>
            <a:ext cx="1417320" cy="365760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Accueil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6240" y="2350008"/>
            <a:ext cx="1417320" cy="36576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00475E"/>
                </a:solidFill>
                <a:latin typeface="Manrope"/>
              </a:rPr>
              <a:t>Insertion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0" y="2350008"/>
            <a:ext cx="1417320" cy="3657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6B6F72"/>
                </a:solidFill>
                <a:latin typeface="Manrope"/>
              </a:rPr>
              <a:t>Mise en page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32320" y="2350008"/>
            <a:ext cx="1417320" cy="3657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6B6F72"/>
                </a:solidFill>
                <a:latin typeface="Manrope"/>
              </a:rPr>
              <a:t>Formules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88720" y="2715768"/>
            <a:ext cx="9784080" cy="56692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1417320" y="2788920"/>
            <a:ext cx="420624" cy="42062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1A1C1E"/>
                </a:solidFill>
                <a:latin typeface="Manrope"/>
              </a:rPr>
              <a:t>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947672" y="2788920"/>
            <a:ext cx="420624" cy="42062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1A1C1E"/>
                </a:solidFill>
                <a:latin typeface="Manrope"/>
              </a:rPr>
              <a:t>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78024" y="2788920"/>
            <a:ext cx="420624" cy="42062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1A1C1E"/>
                </a:solidFill>
                <a:latin typeface="Manrope"/>
              </a:rPr>
              <a:t>🖌️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08376" y="2788920"/>
            <a:ext cx="420624" cy="42062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1A1C1E"/>
                </a:solidFill>
                <a:latin typeface="Manrope"/>
              </a:rPr>
              <a:t>▦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538728" y="2788920"/>
            <a:ext cx="420624" cy="420624"/>
          </a:xfrm>
          <a:prstGeom prst="roundRect">
            <a:avLst/>
          </a:prstGeom>
          <a:solidFill>
            <a:srgbClr val="2173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Σ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80160" y="3310128"/>
            <a:ext cx="822960" cy="3108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475E"/>
                </a:solidFill>
                <a:latin typeface="Manrope"/>
              </a:rPr>
              <a:t>A1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94560" y="3282696"/>
            <a:ext cx="4572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6A68"/>
                </a:solidFill>
                <a:latin typeface="Manrope"/>
              </a:rPr>
              <a:t>fx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51760" y="3282696"/>
            <a:ext cx="822960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554480" y="3739896"/>
            <a:ext cx="1207008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761488" y="3739896"/>
            <a:ext cx="219456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56048" y="3739896"/>
            <a:ext cx="219456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50608" y="3739896"/>
            <a:ext cx="219456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C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54480" y="4242816"/>
            <a:ext cx="1207008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61488" y="424281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Dépense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956048" y="424281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Prix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50608" y="424281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554480" y="4745736"/>
            <a:ext cx="1207008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761488" y="474573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Café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56048" y="474573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4,50 $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150608" y="4745736"/>
            <a:ext cx="219456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3017520" y="1938528"/>
            <a:ext cx="365760" cy="59436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3332988" y="248259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365760" y="1645920"/>
            <a:ext cx="265176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Onglets du ruban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9601200" y="1938528"/>
            <a:ext cx="0" cy="1527048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9550908" y="3415284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778240" y="1645920"/>
            <a:ext cx="301752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Barre de formule</a:t>
            </a:r>
          </a:p>
        </p:txBody>
      </p:sp>
      <p:cxnSp>
        <p:nvCxnSpPr>
          <p:cNvPr id="40" name="Connector 39"/>
          <p:cNvCxnSpPr/>
          <p:nvPr/>
        </p:nvCxnSpPr>
        <p:spPr>
          <a:xfrm flipV="1">
            <a:off x="2157984" y="4997196"/>
            <a:ext cx="0" cy="809244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2107692" y="4946904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274320" y="5806440"/>
            <a:ext cx="283464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En-têtes de lignes (1, 2, 3)</a:t>
            </a:r>
          </a:p>
        </p:txBody>
      </p:sp>
      <p:cxnSp>
        <p:nvCxnSpPr>
          <p:cNvPr id="43" name="Connector 42"/>
          <p:cNvCxnSpPr/>
          <p:nvPr/>
        </p:nvCxnSpPr>
        <p:spPr>
          <a:xfrm flipH="1" flipV="1">
            <a:off x="8247888" y="3991356"/>
            <a:ext cx="621792" cy="1815084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8197596" y="3941064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8869680" y="5806440"/>
            <a:ext cx="292608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En-têtes de colonnes (A, B, C)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EXCEL · 2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Entrer des données,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Cliquer sur une cellule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237744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57048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772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0" y="288036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0482" y="2880360"/>
            <a:ext cx="777240" cy="50292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347722" y="288036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143000" y="338328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70482" y="338328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347722" y="338328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425196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La cellule choisie a un contour épais autour d'elle.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Taper le texte ou le nombre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3440" y="237744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9092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6816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63440" y="288036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90922" y="2880360"/>
            <a:ext cx="777240" cy="50292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Café▏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68162" y="288036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663440" y="338328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90922" y="338328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868162" y="338328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434840" y="425196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Le curseur clignotant montre où le texte s'écrit.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Appuyer sur Entrée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83880" y="237744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61136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388602" y="2377440"/>
            <a:ext cx="777240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B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183880" y="288036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611362" y="288036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Café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88602" y="288036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183880" y="3383280"/>
            <a:ext cx="427482" cy="50292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611362" y="3383280"/>
            <a:ext cx="777240" cy="50292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388602" y="3383280"/>
            <a:ext cx="77724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955280" y="425196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Le contenu est validé et la sélection descend à la cellule suivante.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EXCEL · 3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Utiliser une formule =SOMME(),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Sélectionner les cellules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2286000"/>
            <a:ext cx="427482" cy="45720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570482" y="2286000"/>
            <a:ext cx="777240" cy="45720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A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0" y="2743200"/>
            <a:ext cx="427482" cy="45720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1570482" y="2743200"/>
            <a:ext cx="777240" cy="45720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12 $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3000" y="3200400"/>
            <a:ext cx="427482" cy="45720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70482" y="3200400"/>
            <a:ext cx="777240" cy="45720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8 $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43000" y="3657600"/>
            <a:ext cx="427482" cy="457200"/>
          </a:xfrm>
          <a:prstGeom prst="rect">
            <a:avLst/>
          </a:prstGeom>
          <a:solidFill>
            <a:srgbClr val="F3F3F6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70482" y="3657600"/>
            <a:ext cx="777240" cy="457200"/>
          </a:xfrm>
          <a:prstGeom prst="rect">
            <a:avLst/>
          </a:prstGeom>
          <a:solidFill>
            <a:srgbClr val="85F1ED"/>
          </a:solidFill>
          <a:ln w="9525">
            <a:solidFill>
              <a:srgbClr val="D7DA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/>
          <a:lstStyle/>
          <a:p>
            <a:pPr algn="ctr"/>
            <a:r>
              <a:rPr sz="1300" b="0">
                <a:solidFill>
                  <a:srgbClr val="1A1C1E"/>
                </a:solidFill>
                <a:latin typeface="Public Sans"/>
              </a:rPr>
              <a:t>5 $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29768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A1 à A3 sont sélectionnées (en surbrillance bleu clair).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Taper =SOMME(A1:A3)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34840" y="2560320"/>
            <a:ext cx="265176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1">
                <a:solidFill>
                  <a:srgbClr val="006A68"/>
                </a:solidFill>
                <a:latin typeface="Manrope"/>
              </a:rPr>
              <a:t>=SOMME(A1:A3)▏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3337560"/>
            <a:ext cx="26517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On tape la formule dans une nouvelle cellule (ex. A4) ou dans la barre de formule.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Entrée → voir le résultat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503920" y="2468880"/>
            <a:ext cx="1554480" cy="640080"/>
          </a:xfrm>
          <a:prstGeom prst="roundRect">
            <a:avLst/>
          </a:prstGeom>
          <a:solidFill>
            <a:srgbClr val="2173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2600" b="1">
                <a:solidFill>
                  <a:srgbClr val="FFFFFF"/>
                </a:solidFill>
                <a:latin typeface="Manrope"/>
              </a:rPr>
              <a:t>25 $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5280" y="3383280"/>
            <a:ext cx="26517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Le total apparaît. Si on change un prix, il se met à jour automatiquement 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Semaine 5 — Excel : ma première feuille de calcul</dc:title>
  <dc:subject>Cours d'informatique de base — Semaine 5 (Excel)</dc:subject>
  <dc:creator>Immigrants Nous Sommes Inc.</dc:creator>
  <cp:keywords/>
  <dc:description>generated using python-pptx</dc:description>
  <cp:lastModifiedBy>Immigrants Nous Sommes Inc.</cp:lastModifiedBy>
  <cp:revision>1</cp:revision>
  <dcterms:created xsi:type="dcterms:W3CDTF">2013-01-27T09:14:16Z</dcterms:created>
  <dcterms:modified xsi:type="dcterms:W3CDTF">2013-01-27T09:15:58Z</dcterms:modified>
  <cp:category>Formation</cp:category>
</cp:coreProperties>
</file>