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ACCUEIL (3 min)</a:t>
            </a:r>
          </a:p>
          <a:p>
            <a:r>
              <a:t>- Souhaiter la bienvenue, rappeler qu'on est a la semaine 4 sur 8.</a:t>
            </a:r>
          </a:p>
          <a:p>
            <a:r>
              <a:t>- Annoncer le sujet du jour : Word, le logiciel pour ecrire des documents.</a:t>
            </a:r>
          </a:p>
          <a:p>
            <a:r>
              <a:t>- Rassurer : meme demarche que les semaines precedentes — on commence par revoir le devoir de la semaine 3, puis on apprend le nouveau contenu ensemble, pas a pas.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RACCOURCIS CLAVIER WORD (3 min)</a:t>
            </a:r>
          </a:p>
          <a:p>
            <a:r>
              <a:t>- Fiche de reference, pas besoin de tout memoriser aujourd'hui — elle sera dans les ressources telechargeables.</a:t>
            </a:r>
          </a:p>
          <a:p>
            <a:r>
              <a:t>- Faire essayer Ctrl+B en direct sur un mot selectionne : ca fait exactement la meme chose que de cliquer le bouton 'B' du ruban, juste plus rapide.</a:t>
            </a:r>
          </a:p>
          <a:p>
            <a:r>
              <a:t>- Ctrl+U est le raccourci pour Souligne (underline en anglais) — pas Ctrl+S qui est deja pris par Enregistrer (save).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PRATIQUE GUIDEE 1/3 (8 min)</a:t>
            </a:r>
          </a:p>
          <a:p>
            <a:r>
              <a:t>- Faire les 2 premieres etapes en partage d'ecran, PUIS demander a chacun de le faire chez soi en meme temps (rester en ligne pour aider en direct).</a:t>
            </a:r>
          </a:p>
          <a:p>
            <a:r>
              <a:t>- Suggerer un exemple simple si quelqu'un manque d'inspiration : 'Bonjour, je m'appelle ___. J'apprends l'informatique. Merci de votre attention.'</a:t>
            </a:r>
          </a:p>
          <a:p>
            <a:r>
              <a:t>- Confirmer verbalement avec chaque participant avant de passer a la suite.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PRATIQUE GUIDEE 2/3 (8 min)</a:t>
            </a:r>
          </a:p>
          <a:p>
            <a:r>
              <a:t>- Reprend directement la diapositive 'Ecrire et mettre en forme, pas a pas'.</a:t>
            </a:r>
          </a:p>
          <a:p>
            <a:r>
              <a:t>- Verifier que chacun a bien SELECTIONNE le mot avant de cliquer Gras/couleur — c'est l'etape la plus souvent oubliee chez les debutants.</a:t>
            </a:r>
          </a:p>
          <a:p>
            <a:r>
              <a:t>- Optionnel si le temps permet : essayer aussi d'inserer une petite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PRATIQUE GUIDEE 3/3 (8 min)</a:t>
            </a:r>
          </a:p>
          <a:p>
            <a:r>
              <a:t>- Reprend directement la diapositive 'Enregistrer et nommer mon fichier, pas a pas'.</a:t>
            </a:r>
          </a:p>
          <a:p>
            <a:r>
              <a:t>- Suggerer d'enregistrer dans le dossier 'Semaine 4' cree pour ce cours — meme logique de rangement que la semaine 1 (dossier Semaine 1, Semaine 2...).</a:t>
            </a:r>
          </a:p>
          <a:p>
            <a:r>
              <a:t>- C'est la derniere pratique avant la pause : feliciter le groupe, on a ecrit et sauvegarde un vrai document Word 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PAUSE (5 min)</a:t>
            </a:r>
          </a:p>
          <a:p>
            <a:r>
              <a:t>- Petite coupure a mi-chemin, utile pour un public adulte en ligne.</a:t>
            </a:r>
          </a:p>
          <a:p>
            <a:r>
              <a:t>- Profiter pour repondre aux questions en suspens un a un si besoin.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CHECKLIST (5 min)</a:t>
            </a:r>
          </a:p>
          <a:p>
            <a:r>
              <a:t>- Lire chaque item, demander a main levee (ou reaction Zoom/Meet) qui se sent capable.</a:t>
            </a:r>
          </a:p>
          <a:p>
            <a:r>
              <a:t>- Noter discretement qui aura besoin d'un suivi individuel avant la semaine 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RESSOURCES COMPLEMENTAIRES (3 min, optionnel si le temps manque)</a:t>
            </a:r>
          </a:p>
          <a:p>
            <a:r>
              <a:t>- Ce n'est PAS un devoir — ce sont des sites que les eleves curieux ou plus rapides peuvent explorer seuls, a leur rythme, entre les classes.</a:t>
            </a:r>
          </a:p>
          <a:p>
            <a:r>
              <a:t>- 1) support.microsoft.com/fr-fr/word/basic-tasks-in-word — page officielle Microsoft, en francais, verifiee : couvre l'ecriture, la mise en forme, l'enregistrement et l'impression.</a:t>
            </a:r>
          </a:p>
          <a:p>
            <a:r>
              <a:t>- 2) coursinfo.fondation-os.fr/bureautique/les-fonctions-de-base-word-niveau-1 — cours gratuit complet en francais avec exercices pratiques (TP) et quiz, verifie.</a:t>
            </a:r>
          </a:p>
          <a:p>
            <a:r>
              <a:t>- 3) abcconnexiondapprentissage.ca — organisme canadien de litteratie numerique, propose un guide PDF gratuit en francais sur Word (page Ressources verifiee).</a:t>
            </a:r>
          </a:p>
          <a:p>
            <a:r>
              <a:t>- Mentionner que ces 3 ressources sont gratuites, en francais, et pensees pour des adultes debutants comme eux.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TACHE (4 min) — meme format toutes les semaines, les eleves vont le reconnaitre.</a:t>
            </a:r>
          </a:p>
          <a:p>
            <a:r>
              <a:t>- Lire la tache a voix haute, s'assurer que tout le monde a bien compris avant de terminer la classe.</a:t>
            </a:r>
          </a:p>
          <a:p>
            <a:r>
              <a:t>- Rappeler comment envoyer la preuve (ex. WhatsApp/courriel du groupe).</a:t>
            </a:r>
          </a:p>
          <a:p>
            <a:r>
              <a:t>- Rappeler que les 10-15 premieres minutes de la semaine 5 serviront a revoir cette tache ensemble, avant d'attaquer le nouveau contenu.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REVISION DU DEVOIR PRECEDENT (10-15 min)</a:t>
            </a:r>
          </a:p>
          <a:p>
            <a:r>
              <a:t>- Demander a main levee (ou reaction Zoom/Meet) qui a reussi la tache de la semaine 3 (copier un fichier dans un autre dossier).</a:t>
            </a:r>
          </a:p>
          <a:p>
            <a:r>
              <a:t>- Faire un exemple en partage d'ecran avec un volontaire ou avec son propre exemple.</a:t>
            </a:r>
          </a:p>
          <a:p>
            <a:r>
              <a:t>- Repondre individuellement aux blocages avant d'avancer — ne pas commencer Word si des personnes sont encore perdues avec les dossiers/fichiers.</a:t>
            </a:r>
          </a:p>
          <a:p>
            <a:r>
              <a:t>- Rappel doux : les fichiers Word qu'on va creer aujourd'hui, on va justement les enregistrer dans un dossier — c'est le meme geste que la semaine derniere.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OBJECTIF (2 min)</a:t>
            </a:r>
          </a:p>
          <a:p>
            <a:r>
              <a:t>- Lire les 4 objectifs a voix haute, en langage simple.</a:t>
            </a:r>
          </a:p>
          <a:p>
            <a:r>
              <a:t>- Dire : 'Word sert a ecrire des lettres, des CV, des textes — c'est le logiciel d'ecriture le plus utilise au monde.'</a:t>
            </a:r>
          </a:p>
          <a:p>
            <a:r>
              <a:t>- Ne pas entrer dans les details ici, juste donner le cap.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CONTENU 1/2 — LE TRAITEMENT DE TEXTE (6 min)</a:t>
            </a:r>
          </a:p>
          <a:p>
            <a:r>
              <a:t>- Analogie : Word remplace la machine a ecrire et le papier — mais on peut corriger, deplacer et embellir le texte sans tout recommencer.</a:t>
            </a:r>
          </a:p>
          <a:p>
            <a:r>
              <a:t>- Les 3 grandes etapes de tout document : ecrire le texte, le mettre en forme pour qu'il soit clair et joli, puis l'enregistrer pour ne pas le perdre.</a:t>
            </a:r>
          </a:p>
          <a:p>
            <a:r>
              <a:t>- Ouvrir Word en direct et montrer une page blanche vide — demystifier : 'c'est juste une feuille de papier a l'ecran'.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CONTENU 2/2 — METTRE EN FORME UN TEXTE (6 min)</a:t>
            </a:r>
          </a:p>
          <a:p>
            <a:r>
              <a:t>- Gras/Italique/Souligne servent a faire ressortir un mot important — ne pas en mettre partout, sinon plus rien ne ressort.</a:t>
            </a:r>
          </a:p>
          <a:p>
            <a:r>
              <a:t>- Taille et couleur : utiles pour les titres, mais rester simple et lisible (eviter trop de couleurs differentes dans un meme document).</a:t>
            </a:r>
          </a:p>
          <a:p>
            <a:r>
              <a:t>- Alignement : gauche par defaut (comme une lettre), centre pour un titre, droite plus rare (ex. la date en haut d'une lettre).</a:t>
            </a:r>
          </a:p>
          <a:p>
            <a:r>
              <a:t>- On va voir ou se trouvent tous ces boutons dans le ruban, juste apres.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1/4 — LE RUBAN WORD (4 min)</a:t>
            </a:r>
          </a:p>
          <a:p>
            <a:r>
              <a:t>- Ouvrir Word en direct, montrer que le ruban change selon l'onglet actif (Fichier, Accueil, Insertion, Mise en page).</a:t>
            </a:r>
          </a:p>
          <a:p>
            <a:r>
              <a:t>- L'onglet 'Accueil' est celui qu'on utilise 90% du temps : c'est la qu'est le groupe Police (gras/italique/souligne) et le groupe Paragraphe (alignement).</a:t>
            </a:r>
          </a:p>
          <a:p>
            <a:r>
              <a:t>- Insister : on n'a pas besoin de connaitre tous les boutons — seulement ceux qu'on va pratiquer aujourd'hui.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2/4 — ECRIRE ET METTRE EN FORME (5 min)</a:t>
            </a:r>
          </a:p>
          <a:p>
            <a:r>
              <a:t>1) On clique dans la page blanche et on ecrit normalement, comme sur une machine a ecrire — le curseur clignotant montre ou le texte va apparaitre.</a:t>
            </a:r>
          </a:p>
          <a:p>
            <a:r>
              <a:t>2) Pour mettre en forme, il faut D'ABORD selectionner le texte (clique, maintiens, glisse sur le mot ou la phrase) — le texte devient surligne en bleu.</a:t>
            </a:r>
          </a:p>
          <a:p>
            <a:r>
              <a:t>3) Ensuite on clique sur un bouton du groupe Police (Gras/Italique/Souligne) ou sur une couleur — la mise en forme s'applique SEULEMENT au texte selectionne.</a:t>
            </a:r>
          </a:p>
          <a:p>
            <a:r>
              <a:t>- Erreur frequente a anticiper : cliquer sur Gras SANS avoir selectionne de texte — rien ne se passe visuellement, il faut d'abord selectionner.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3/4 — INSERER UNE IMAGE (5 min)</a:t>
            </a:r>
          </a:p>
          <a:p>
            <a:r>
              <a:t>1) Cliquer sur l'onglet 'Insertion' dans le ruban, puis sur le bouton 'Images'.</a:t>
            </a:r>
          </a:p>
          <a:p>
            <a:r>
              <a:t>2) Une fenetre s'ouvre, comme l'Explorateur de fichiers vu a la semaine 1 — on navigue jusqu'au dossier ou est la photo, on clique sur le fichier, puis 'Inserer'.</a:t>
            </a:r>
          </a:p>
          <a:p>
            <a:r>
              <a:t>3) L'image apparait dans le document avec des petites poignees (carres) aux coins — on clique-glisse un coin pour l'agrandir ou la reduire, EN GARDANT LES PROPORTIONS (toujours utiliser un coin, jamais le milieu d'un cote).</a:t>
            </a:r>
          </a:p>
          <a:p>
            <a:r>
              <a:t>- Astuce : cliquer une fois sur l'image pour la selectionner avant de la redimensionner ou de la deplacer.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4/4 — ENREGISTRER ET NOMMER (5 min)</a:t>
            </a:r>
          </a:p>
          <a:p>
            <a:r>
              <a:t>1) Ctrl+S (raccourci le plus rapide) ou Fichier -&gt; Enregistrer.</a:t>
            </a:r>
          </a:p>
          <a:p>
            <a:r>
              <a:t>2) La PREMIERE fois qu'on enregistre un nouveau document, Word demande OU le mettre — choisir un dossier qu'on connait bien, par exemple le dossier 'Semaine 4' cree pour ce cours (meme logique que la semaine 1).</a:t>
            </a:r>
          </a:p>
          <a:p>
            <a:r>
              <a:t>3) Donner un nom qui decrit le contenu (ex. 'Semaine 4' ou 'Lettre a ma soeur'), PAS 'Document1' — l'extension .docx s'ajoute automatiquement, pas besoin de la taper.</a:t>
            </a:r>
          </a:p>
          <a:p>
            <a:r>
              <a:t>- Rappel de securite : reappuyer sur Ctrl+S regulierement pendant qu'on ecrit, pour ne pas perdre son travail en cas de probleme.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475E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MNS Logo v2 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548640"/>
            <a:ext cx="934156" cy="914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26517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85F1ED"/>
                </a:solidFill>
                <a:latin typeface="Manrope"/>
              </a:rPr>
              <a:t>COURS D'INFORMATIQUE DE BASE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1560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4400" b="1">
                <a:solidFill>
                  <a:srgbClr val="FFFFFF"/>
                </a:solidFill>
                <a:latin typeface="Manrope"/>
              </a:rPr>
              <a:t>Semaine 4</a:t>
            </a:r>
          </a:p>
          <a:p>
            <a:pPr algn="l">
              <a:lnSpc>
                <a:spcPct val="105000"/>
              </a:lnSpc>
            </a:pPr>
            <a:r>
              <a:rPr sz="4400" b="1">
                <a:solidFill>
                  <a:srgbClr val="FFFFFF"/>
                </a:solidFill>
                <a:latin typeface="Manrope"/>
              </a:rPr>
              <a:t>Word — le traitement de texte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603504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85F1ED"/>
                </a:solidFill>
                <a:latin typeface="Public Sans"/>
              </a:rPr>
              <a:t>Immigrants Nous Sommes Inc.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RÉFÉRENCE RAPIDE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Raccourcis clavier utiles dans Word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75207" y="2011680"/>
            <a:ext cx="320040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200" b="1">
                <a:solidFill>
                  <a:srgbClr val="00475E"/>
                </a:solidFill>
                <a:latin typeface="Manrope"/>
              </a:rPr>
              <a:t>Ctrl + 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5207" y="3044952"/>
            <a:ext cx="3200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>
                <a:solidFill>
                  <a:srgbClr val="1A1C1E"/>
                </a:solidFill>
                <a:latin typeface="Public Sans"/>
              </a:rPr>
              <a:t>Gras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495647" y="2011680"/>
            <a:ext cx="320040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200" b="1">
                <a:solidFill>
                  <a:srgbClr val="00475E"/>
                </a:solidFill>
                <a:latin typeface="Manrope"/>
              </a:rPr>
              <a:t>Ctrl + 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95647" y="3044952"/>
            <a:ext cx="3200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>
                <a:solidFill>
                  <a:srgbClr val="1A1C1E"/>
                </a:solidFill>
                <a:latin typeface="Public Sans"/>
              </a:rPr>
              <a:t>Italique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016087" y="2011680"/>
            <a:ext cx="320040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200" b="1">
                <a:solidFill>
                  <a:srgbClr val="00475E"/>
                </a:solidFill>
                <a:latin typeface="Manrope"/>
              </a:rPr>
              <a:t>Ctrl + 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16087" y="3044952"/>
            <a:ext cx="3200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>
                <a:solidFill>
                  <a:srgbClr val="1A1C1E"/>
                </a:solidFill>
                <a:latin typeface="Public Sans"/>
              </a:rPr>
              <a:t>Souligné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75207" y="3383280"/>
            <a:ext cx="320040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200" b="1">
                <a:solidFill>
                  <a:srgbClr val="00475E"/>
                </a:solidFill>
                <a:latin typeface="Manrope"/>
              </a:rPr>
              <a:t>Ctrl + 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5207" y="4416552"/>
            <a:ext cx="3200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>
                <a:solidFill>
                  <a:srgbClr val="1A1C1E"/>
                </a:solidFill>
                <a:latin typeface="Public Sans"/>
              </a:rPr>
              <a:t>Enregistrer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95647" y="3383280"/>
            <a:ext cx="320040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200" b="1">
                <a:solidFill>
                  <a:srgbClr val="00475E"/>
                </a:solidFill>
                <a:latin typeface="Manrope"/>
              </a:rPr>
              <a:t>Ctrl + Z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95647" y="4416552"/>
            <a:ext cx="3200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>
                <a:solidFill>
                  <a:srgbClr val="1A1C1E"/>
                </a:solidFill>
                <a:latin typeface="Public Sans"/>
              </a:rPr>
              <a:t>Annuler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16087" y="3383280"/>
            <a:ext cx="320040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200" b="1">
                <a:solidFill>
                  <a:srgbClr val="00475E"/>
                </a:solidFill>
                <a:latin typeface="Manrope"/>
              </a:rPr>
              <a:t>Ctrl + 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16087" y="4416552"/>
            <a:ext cx="3200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>
                <a:solidFill>
                  <a:srgbClr val="1A1C1E"/>
                </a:solidFill>
                <a:latin typeface="Public Sans"/>
              </a:rPr>
              <a:t>Tout sélectionner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PRATIQUE GUIDÉE · 1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Ensemble, maintenant (1/3) :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286000"/>
            <a:ext cx="822960" cy="82296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920240" y="2286000"/>
            <a:ext cx="85953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2000" b="0">
                <a:solidFill>
                  <a:srgbClr val="1A1C1E"/>
                </a:solidFill>
                <a:latin typeface="Public Sans"/>
              </a:rPr>
              <a:t>Ouvrir Word et une page blanche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474720"/>
            <a:ext cx="822960" cy="82296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920240" y="3474720"/>
            <a:ext cx="85953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2000" b="0">
                <a:solidFill>
                  <a:srgbClr val="1A1C1E"/>
                </a:solidFill>
                <a:latin typeface="Public Sans"/>
              </a:rPr>
              <a:t>Écrire une courte lettre (3 à 4 phrases)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PRATIQUE GUIDÉE · 2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Ensemble, maintenant (2/3) :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28600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920240" y="2286000"/>
            <a:ext cx="85953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2000" b="0">
                <a:solidFill>
                  <a:srgbClr val="1A1C1E"/>
                </a:solidFill>
                <a:latin typeface="Public Sans"/>
              </a:rPr>
              <a:t>Sélectionner un mot important de ta lettre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47472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920240" y="3474720"/>
            <a:ext cx="85953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2000" b="0">
                <a:solidFill>
                  <a:srgbClr val="1A1C1E"/>
                </a:solidFill>
                <a:latin typeface="Public Sans"/>
              </a:rPr>
              <a:t>Le mettre en gras, puis lui donner une couleur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PRATIQUE GUIDÉE · 3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Ensemble, maintenant (3/3) :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286000"/>
            <a:ext cx="822960" cy="82296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5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920240" y="2286000"/>
            <a:ext cx="85953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2000" b="0">
                <a:solidFill>
                  <a:srgbClr val="1A1C1E"/>
                </a:solidFill>
                <a:latin typeface="Public Sans"/>
              </a:rPr>
              <a:t>Ctrl+S (ou Fichier → Enregistrer)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474720"/>
            <a:ext cx="822960" cy="82296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920240" y="3474720"/>
            <a:ext cx="85953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2000" b="0">
                <a:solidFill>
                  <a:srgbClr val="1A1C1E"/>
                </a:solidFill>
                <a:latin typeface="Public Sans"/>
              </a:rPr>
              <a:t>Nommer le fichier « Semaine 4 » et l'enregistrer dans ton dossier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5F7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4688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85F1ED"/>
                </a:solidFill>
                <a:latin typeface="Manrope"/>
              </a:rPr>
              <a:t>PETITE PAUSE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3017520"/>
            <a:ext cx="105156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Manrope"/>
              </a:rPr>
              <a:t>5 minutes — questions, café, étirements 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AUTO-ÉVALUATION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Je coche ce que je sais faire :</a:t>
            </a:r>
          </a:p>
        </p:txBody>
      </p:sp>
      <p:sp>
        <p:nvSpPr>
          <p:cNvPr id="4" name="Oval 3"/>
          <p:cNvSpPr/>
          <p:nvPr/>
        </p:nvSpPr>
        <p:spPr>
          <a:xfrm>
            <a:off x="800100" y="200710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760" y="1993392"/>
            <a:ext cx="44805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Ouvrir Word et écrire un texte</a:t>
            </a:r>
          </a:p>
        </p:txBody>
      </p:sp>
      <p:sp>
        <p:nvSpPr>
          <p:cNvPr id="6" name="Oval 5"/>
          <p:cNvSpPr/>
          <p:nvPr/>
        </p:nvSpPr>
        <p:spPr>
          <a:xfrm>
            <a:off x="800100" y="287578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08760" y="2862072"/>
            <a:ext cx="44805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Sélectionner un mot ou une phrase</a:t>
            </a:r>
          </a:p>
        </p:txBody>
      </p:sp>
      <p:sp>
        <p:nvSpPr>
          <p:cNvPr id="8" name="Oval 7"/>
          <p:cNvSpPr/>
          <p:nvPr/>
        </p:nvSpPr>
        <p:spPr>
          <a:xfrm>
            <a:off x="800100" y="374446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08760" y="3730752"/>
            <a:ext cx="44805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Mettre du texte en gras / italique / souligné</a:t>
            </a:r>
          </a:p>
        </p:txBody>
      </p:sp>
      <p:sp>
        <p:nvSpPr>
          <p:cNvPr id="10" name="Oval 9"/>
          <p:cNvSpPr/>
          <p:nvPr/>
        </p:nvSpPr>
        <p:spPr>
          <a:xfrm>
            <a:off x="800100" y="461314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08760" y="4599432"/>
            <a:ext cx="44805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Changer la taille ou la couleur du texte</a:t>
            </a:r>
          </a:p>
        </p:txBody>
      </p:sp>
      <p:sp>
        <p:nvSpPr>
          <p:cNvPr id="12" name="Oval 11"/>
          <p:cNvSpPr/>
          <p:nvPr/>
        </p:nvSpPr>
        <p:spPr>
          <a:xfrm>
            <a:off x="6057900" y="200710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66560" y="1993392"/>
            <a:ext cx="4663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Aligner un texte (gauche, centre, droite)</a:t>
            </a:r>
          </a:p>
        </p:txBody>
      </p:sp>
      <p:sp>
        <p:nvSpPr>
          <p:cNvPr id="14" name="Oval 13"/>
          <p:cNvSpPr/>
          <p:nvPr/>
        </p:nvSpPr>
        <p:spPr>
          <a:xfrm>
            <a:off x="6057900" y="287578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66560" y="2862072"/>
            <a:ext cx="4663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Insérer une image dans mon document</a:t>
            </a:r>
          </a:p>
        </p:txBody>
      </p:sp>
      <p:sp>
        <p:nvSpPr>
          <p:cNvPr id="16" name="Oval 15"/>
          <p:cNvSpPr/>
          <p:nvPr/>
        </p:nvSpPr>
        <p:spPr>
          <a:xfrm>
            <a:off x="6057900" y="374446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66560" y="3730752"/>
            <a:ext cx="4663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Redimensionner une image</a:t>
            </a:r>
          </a:p>
        </p:txBody>
      </p:sp>
      <p:sp>
        <p:nvSpPr>
          <p:cNvPr id="18" name="Oval 17"/>
          <p:cNvSpPr/>
          <p:nvPr/>
        </p:nvSpPr>
        <p:spPr>
          <a:xfrm>
            <a:off x="6057900" y="461314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66560" y="4599432"/>
            <a:ext cx="4663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Enregistrer et nommer clairement mon fichier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RESSOURCES COMPLÉMENTAIRES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Pour aller plus loin, à ton rythme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55167" y="1828800"/>
            <a:ext cx="3383280" cy="35661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889607" y="2148840"/>
            <a:ext cx="914400" cy="91440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600">
                <a:solidFill>
                  <a:srgbClr val="FFFFFF"/>
                </a:solidFill>
                <a:latin typeface="Public Sans"/>
              </a:rPr>
              <a:t>📘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83767" y="3246120"/>
            <a:ext cx="292608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Tâches de base dans Word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38047" y="3977640"/>
            <a:ext cx="3017520" cy="41148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100" b="1">
                <a:solidFill>
                  <a:srgbClr val="006A68"/>
                </a:solidFill>
                <a:latin typeface="Manrope"/>
              </a:rPr>
              <a:t>support.microsoft.com/fr-fr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9487" y="4526280"/>
            <a:ext cx="283464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1A1C1E"/>
                </a:solidFill>
                <a:latin typeface="Public Sans"/>
              </a:rPr>
              <a:t>Guide officiel Microsoft, en français : écrire, mettre en forme, enregistrer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04207" y="1828800"/>
            <a:ext cx="3383280" cy="35661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5638647" y="2148840"/>
            <a:ext cx="914400" cy="91440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600">
                <a:solidFill>
                  <a:srgbClr val="FFFFFF"/>
                </a:solidFill>
                <a:latin typeface="Public Sans"/>
              </a:rPr>
              <a:t>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32807" y="3246120"/>
            <a:ext cx="292608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Word — Niveau 1 (cours + exercices)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87087" y="3977640"/>
            <a:ext cx="3017520" cy="41148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100" b="1">
                <a:solidFill>
                  <a:srgbClr val="006A68"/>
                </a:solidFill>
                <a:latin typeface="Manrope"/>
              </a:rPr>
              <a:t>coursinfo.fondation-os.fr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78527" y="4526280"/>
            <a:ext cx="283464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1A1C1E"/>
                </a:solidFill>
                <a:latin typeface="Public Sans"/>
              </a:rPr>
              <a:t>Cours gratuit complet, avec exercices pratiques et quiz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53247" y="1828800"/>
            <a:ext cx="3383280" cy="35661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9387687" y="2148840"/>
            <a:ext cx="914400" cy="91440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600">
                <a:solidFill>
                  <a:srgbClr val="FFFFFF"/>
                </a:solidFill>
                <a:latin typeface="Public Sans"/>
              </a:rPr>
              <a:t>📄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1847" y="3246120"/>
            <a:ext cx="292608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Guide Word (PDF téléchargeable)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336127" y="3977640"/>
            <a:ext cx="3017520" cy="41148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100" b="1">
                <a:solidFill>
                  <a:srgbClr val="006A68"/>
                </a:solidFill>
                <a:latin typeface="Manrope"/>
              </a:rPr>
              <a:t>abcconnexiondapprentissage.ca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27567" y="4526280"/>
            <a:ext cx="283464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1A1C1E"/>
                </a:solidFill>
                <a:latin typeface="Public Sans"/>
              </a:rPr>
              <a:t>Guide gratuit en français pour créer et modifier un document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580644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6B6F72"/>
                </a:solidFill>
                <a:latin typeface="Public Sans"/>
              </a:rPr>
              <a:t>Sites gratuits, en français, vérifiés — utiles pour pratiquer à la maison.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475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731520"/>
            <a:ext cx="9144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85F1ED"/>
                </a:solidFill>
                <a:latin typeface="Manrope"/>
              </a:rPr>
              <a:t>TÂCHE POUR LA SEMAINE PROCHAINE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463040"/>
            <a:ext cx="1005840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2600" b="1">
                <a:solidFill>
                  <a:srgbClr val="FFFFFF"/>
                </a:solidFill>
                <a:latin typeface="Manrope"/>
              </a:rPr>
              <a:t>Écris une courte lettre (3 à 4 phrases), mets un mot en gras,</a:t>
            </a:r>
          </a:p>
          <a:p>
            <a:pPr algn="l">
              <a:lnSpc>
                <a:spcPct val="110000"/>
              </a:lnSpc>
            </a:pPr>
            <a:r>
              <a:rPr sz="2600" b="1">
                <a:solidFill>
                  <a:srgbClr val="FFFFFF"/>
                </a:solidFill>
                <a:latin typeface="Manrope"/>
              </a:rPr>
              <a:t>puis enregistre-la avec le nom « Semaine 4 ».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3383280"/>
            <a:ext cx="5120640" cy="1371600"/>
          </a:xfrm>
          <a:prstGeom prst="roundRect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600" b="1">
                <a:solidFill>
                  <a:srgbClr val="FFFFFF"/>
                </a:solidFill>
                <a:latin typeface="Public Sans"/>
              </a:rPr>
              <a:t>📸  Preuve : une capture d'écran</a:t>
            </a:r>
            <a:br/>
            <a:r>
              <a:rPr sz="1600" b="1">
                <a:solidFill>
                  <a:srgbClr val="FFFFFF"/>
                </a:solidFill>
                <a:latin typeface="Public Sans"/>
              </a:rPr>
              <a:t>ou une photo du résultat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126480" y="3383280"/>
            <a:ext cx="5120640" cy="1371600"/>
          </a:xfrm>
          <a:prstGeom prst="roundRect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600" b="1">
                <a:solidFill>
                  <a:srgbClr val="FFFFFF"/>
                </a:solidFill>
                <a:latin typeface="Public Sans"/>
              </a:rPr>
              <a:t>📝  Pas d'ordi à la maison ?</a:t>
            </a:r>
            <a:br/>
            <a:r>
              <a:rPr sz="1600" b="1">
                <a:solidFill>
                  <a:srgbClr val="FFFFFF"/>
                </a:solidFill>
                <a:latin typeface="Public Sans"/>
              </a:rPr>
              <a:t>Écris la lettre à la main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74920"/>
            <a:ext cx="10058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>
                <a:solidFill>
                  <a:srgbClr val="85F1ED"/>
                </a:solidFill>
                <a:latin typeface="Public Sans"/>
              </a:rPr>
              <a:t>On révise ensemble au début de la semaine 5, avant le nouveau contenu.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RÉVISION · DEVOIR DE LA SEMAINE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On révise ensemble, avant de commencer</a:t>
            </a:r>
          </a:p>
        </p:txBody>
      </p:sp>
      <p:sp>
        <p:nvSpPr>
          <p:cNvPr id="4" name="Oval 3"/>
          <p:cNvSpPr/>
          <p:nvPr/>
        </p:nvSpPr>
        <p:spPr>
          <a:xfrm>
            <a:off x="845820" y="2098548"/>
            <a:ext cx="777240" cy="77724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>
                <a:solidFill>
                  <a:srgbClr val="FFFFFF"/>
                </a:solidFill>
                <a:latin typeface="Public Sans"/>
              </a:rPr>
              <a:t>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920240" y="2103120"/>
            <a:ext cx="8778240" cy="7772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800" b="0">
                <a:solidFill>
                  <a:srgbClr val="1A1C1E"/>
                </a:solidFill>
                <a:latin typeface="Public Sans"/>
              </a:rPr>
              <a:t>Qui a réussi à faire son devoir de la semaine 3 ?</a:t>
            </a:r>
          </a:p>
        </p:txBody>
      </p:sp>
      <p:sp>
        <p:nvSpPr>
          <p:cNvPr id="6" name="Oval 5"/>
          <p:cNvSpPr/>
          <p:nvPr/>
        </p:nvSpPr>
        <p:spPr>
          <a:xfrm>
            <a:off x="845820" y="3150108"/>
            <a:ext cx="777240" cy="77724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>
                <a:solidFill>
                  <a:srgbClr val="FFFFFF"/>
                </a:solidFill>
                <a:latin typeface="Public Sans"/>
              </a:rPr>
              <a:t>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920240" y="3154680"/>
            <a:ext cx="8778240" cy="7772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800" b="0">
                <a:solidFill>
                  <a:srgbClr val="1A1C1E"/>
                </a:solidFill>
                <a:latin typeface="Public Sans"/>
              </a:rPr>
              <a:t>Montrons un exemple ensemble, à l'écran</a:t>
            </a:r>
          </a:p>
        </p:txBody>
      </p:sp>
      <p:sp>
        <p:nvSpPr>
          <p:cNvPr id="8" name="Oval 7"/>
          <p:cNvSpPr/>
          <p:nvPr/>
        </p:nvSpPr>
        <p:spPr>
          <a:xfrm>
            <a:off x="845820" y="4201668"/>
            <a:ext cx="777240" cy="77724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>
                <a:solidFill>
                  <a:srgbClr val="FFFFFF"/>
                </a:solidFill>
                <a:latin typeface="Public Sans"/>
              </a:rPr>
              <a:t>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20240" y="4206240"/>
            <a:ext cx="8778240" cy="7772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800" b="0">
                <a:solidFill>
                  <a:srgbClr val="1A1C1E"/>
                </a:solidFill>
                <a:latin typeface="Public Sans"/>
              </a:rPr>
              <a:t>Questions ou blocages rencontrés à la maison 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576072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6B6F72"/>
                </a:solidFill>
                <a:latin typeface="Public Sans"/>
              </a:rPr>
              <a:t>10 à 15 minutes — on avance seulement quand tout le monde est prêt.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OBJECTIF DE LA CLASSE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À la fin de cette classe, je pourrai :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196596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⌨️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20240" y="208483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Écrire un texte simple dans Word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06324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20240" y="318211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Mettre un texte en gras, en italique ou en couleur</a:t>
            </a:r>
          </a:p>
        </p:txBody>
      </p:sp>
      <p:sp>
        <p:nvSpPr>
          <p:cNvPr id="8" name="Oval 7"/>
          <p:cNvSpPr/>
          <p:nvPr/>
        </p:nvSpPr>
        <p:spPr>
          <a:xfrm>
            <a:off x="822960" y="416052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🖼️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20240" y="427939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Insérer une image dans mon document</a:t>
            </a:r>
          </a:p>
        </p:txBody>
      </p:sp>
      <p:sp>
        <p:nvSpPr>
          <p:cNvPr id="10" name="Oval 9"/>
          <p:cNvSpPr/>
          <p:nvPr/>
        </p:nvSpPr>
        <p:spPr>
          <a:xfrm>
            <a:off x="822960" y="525780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20240" y="537667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Enregistrer et nommer clairement mon fichier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CONTENU · 1 SUR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Le traitement de texte</a:t>
            </a:r>
          </a:p>
        </p:txBody>
      </p:sp>
      <p:cxnSp>
        <p:nvCxnSpPr>
          <p:cNvPr id="4" name="Connector 3"/>
          <p:cNvCxnSpPr/>
          <p:nvPr/>
        </p:nvCxnSpPr>
        <p:spPr>
          <a:xfrm flipH="1" flipV="1">
            <a:off x="2103120" y="1691640"/>
            <a:ext cx="3991356" cy="2011680"/>
          </a:xfrm>
          <a:prstGeom prst="curvedConnector3">
            <a:avLst/>
          </a:prstGeom>
          <a:ln w="28575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 flipV="1">
            <a:off x="6094476" y="1691640"/>
            <a:ext cx="3963924" cy="2011680"/>
          </a:xfrm>
          <a:prstGeom prst="curvedConnector3">
            <a:avLst/>
          </a:prstGeom>
          <a:ln w="28575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6094476" y="3703320"/>
            <a:ext cx="0" cy="2103120"/>
          </a:xfrm>
          <a:prstGeom prst="curvedConnector3">
            <a:avLst/>
          </a:prstGeom>
          <a:ln w="28575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485900" y="1074420"/>
            <a:ext cx="1234440" cy="123444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⌨️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41858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Écrire</a:t>
            </a:r>
          </a:p>
        </p:txBody>
      </p:sp>
      <p:sp>
        <p:nvSpPr>
          <p:cNvPr id="9" name="Oval 8"/>
          <p:cNvSpPr/>
          <p:nvPr/>
        </p:nvSpPr>
        <p:spPr>
          <a:xfrm>
            <a:off x="9441180" y="1074420"/>
            <a:ext cx="1234440" cy="123444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0" y="241858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Mettre en forme</a:t>
            </a:r>
          </a:p>
        </p:txBody>
      </p:sp>
      <p:sp>
        <p:nvSpPr>
          <p:cNvPr id="11" name="Oval 10"/>
          <p:cNvSpPr/>
          <p:nvPr/>
        </p:nvSpPr>
        <p:spPr>
          <a:xfrm>
            <a:off x="5477256" y="5189220"/>
            <a:ext cx="1234440" cy="123444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05756" y="653338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Enregistrer</a:t>
            </a:r>
          </a:p>
        </p:txBody>
      </p:sp>
      <p:sp>
        <p:nvSpPr>
          <p:cNvPr id="13" name="Oval 12"/>
          <p:cNvSpPr/>
          <p:nvPr/>
        </p:nvSpPr>
        <p:spPr>
          <a:xfrm>
            <a:off x="5317236" y="2926080"/>
            <a:ext cx="1554480" cy="155448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4000">
                <a:solidFill>
                  <a:srgbClr val="FFFFFF"/>
                </a:solidFill>
                <a:latin typeface="Public Sans"/>
              </a:rPr>
              <a:t>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31436" y="4617720"/>
            <a:ext cx="29260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Traitement de texte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CONTENU · 2 SUR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Mettre en forme un texte</a:t>
            </a:r>
          </a:p>
        </p:txBody>
      </p:sp>
      <p:cxnSp>
        <p:nvCxnSpPr>
          <p:cNvPr id="4" name="Connector 3"/>
          <p:cNvCxnSpPr/>
          <p:nvPr/>
        </p:nvCxnSpPr>
        <p:spPr>
          <a:xfrm flipH="1" flipV="1">
            <a:off x="2103120" y="1691640"/>
            <a:ext cx="3991356" cy="2011680"/>
          </a:xfrm>
          <a:prstGeom prst="curvedConnector3">
            <a:avLst/>
          </a:prstGeom>
          <a:ln w="28575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 flipV="1">
            <a:off x="6094476" y="1691640"/>
            <a:ext cx="3963924" cy="2011680"/>
          </a:xfrm>
          <a:prstGeom prst="curvedConnector3">
            <a:avLst/>
          </a:prstGeom>
          <a:ln w="28575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6094476" y="3703320"/>
            <a:ext cx="0" cy="2103120"/>
          </a:xfrm>
          <a:prstGeom prst="curvedConnector3">
            <a:avLst/>
          </a:prstGeom>
          <a:ln w="28575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485900" y="1074420"/>
            <a:ext cx="1234440" cy="123444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41858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Gras · Italique · Souligné</a:t>
            </a:r>
          </a:p>
        </p:txBody>
      </p:sp>
      <p:sp>
        <p:nvSpPr>
          <p:cNvPr id="9" name="Oval 8"/>
          <p:cNvSpPr/>
          <p:nvPr/>
        </p:nvSpPr>
        <p:spPr>
          <a:xfrm>
            <a:off x="9441180" y="1074420"/>
            <a:ext cx="1234440" cy="123444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🔡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0" y="241858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Taille et couleur</a:t>
            </a:r>
          </a:p>
        </p:txBody>
      </p:sp>
      <p:sp>
        <p:nvSpPr>
          <p:cNvPr id="11" name="Oval 10"/>
          <p:cNvSpPr/>
          <p:nvPr/>
        </p:nvSpPr>
        <p:spPr>
          <a:xfrm>
            <a:off x="5477256" y="5189220"/>
            <a:ext cx="1234440" cy="123444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↔️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05756" y="653338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Alignement</a:t>
            </a:r>
          </a:p>
        </p:txBody>
      </p:sp>
      <p:sp>
        <p:nvSpPr>
          <p:cNvPr id="13" name="Oval 12"/>
          <p:cNvSpPr/>
          <p:nvPr/>
        </p:nvSpPr>
        <p:spPr>
          <a:xfrm>
            <a:off x="5317236" y="2926080"/>
            <a:ext cx="1554480" cy="155448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4000">
                <a:solidFill>
                  <a:srgbClr val="FFFFFF"/>
                </a:solidFill>
                <a:latin typeface="Public Sans"/>
              </a:rPr>
              <a:t>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31436" y="4617720"/>
            <a:ext cx="29260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Mise en forme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WORD · 1 SUR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Le ruban Word, en un coup d'œil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51560" y="1965960"/>
            <a:ext cx="10058400" cy="379476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051560" y="1965960"/>
            <a:ext cx="10058400" cy="384048"/>
          </a:xfrm>
          <a:prstGeom prst="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197864" y="2029968"/>
            <a:ext cx="256032" cy="256032"/>
          </a:xfrm>
          <a:prstGeom prst="rect">
            <a:avLst/>
          </a:prstGeom>
          <a:solidFill>
            <a:srgbClr val="2B57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/>
          <a:lstStyle/>
          <a:p>
            <a:pPr algn="ctr"/>
            <a:r>
              <a:rPr sz="1400" b="1">
                <a:solidFill>
                  <a:srgbClr val="FFFFFF"/>
                </a:solidFill>
                <a:latin typeface="Manrope"/>
              </a:rPr>
              <a:t>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63624" y="1965960"/>
            <a:ext cx="36576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Semaine 4.docx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51560" y="2350008"/>
            <a:ext cx="1737360" cy="3840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3F3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0">
                <a:solidFill>
                  <a:srgbClr val="1A1C1E"/>
                </a:solidFill>
                <a:latin typeface="Manrope"/>
              </a:rPr>
              <a:t>Fichier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88920" y="2350008"/>
            <a:ext cx="1737360" cy="384048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FFFFFF"/>
                </a:solidFill>
                <a:latin typeface="Manrope"/>
              </a:rPr>
              <a:t>Accueil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26280" y="2350008"/>
            <a:ext cx="1737360" cy="3840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3F3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0">
                <a:solidFill>
                  <a:srgbClr val="1A1C1E"/>
                </a:solidFill>
                <a:latin typeface="Manrope"/>
              </a:rPr>
              <a:t>Insertion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3640" y="2350008"/>
            <a:ext cx="1737360" cy="3840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3F3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0">
                <a:solidFill>
                  <a:srgbClr val="1A1C1E"/>
                </a:solidFill>
                <a:latin typeface="Manrope"/>
              </a:rPr>
              <a:t>Mise en page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51560" y="2734056"/>
            <a:ext cx="10058400" cy="960120"/>
          </a:xfrm>
          <a:prstGeom prst="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1325880" y="2871216"/>
            <a:ext cx="502920" cy="502920"/>
          </a:xfrm>
          <a:prstGeom prst="roundRect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000" b="1">
                <a:solidFill>
                  <a:srgbClr val="FFFFFF"/>
                </a:solidFill>
                <a:latin typeface="Manrope"/>
              </a:rPr>
              <a:t>B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965960" y="2871216"/>
            <a:ext cx="50292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000" b="1" i="1">
                <a:solidFill>
                  <a:srgbClr val="1A1C1E"/>
                </a:solidFill>
                <a:latin typeface="Manrope"/>
              </a:rPr>
              <a:t>I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606040" y="2871216"/>
            <a:ext cx="50292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000" b="1" u="sng">
                <a:solidFill>
                  <a:srgbClr val="1A1C1E"/>
                </a:solidFill>
                <a:latin typeface="Manrope"/>
              </a:rPr>
              <a:t>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325880" y="3447288"/>
            <a:ext cx="1783080" cy="256032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100" b="0">
                <a:solidFill>
                  <a:srgbClr val="6B6F72"/>
                </a:solidFill>
                <a:latin typeface="Manrope"/>
              </a:rPr>
              <a:t>Police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3429000" y="2825496"/>
            <a:ext cx="0" cy="548640"/>
          </a:xfrm>
          <a:prstGeom prst="line">
            <a:avLst/>
          </a:prstGeom>
          <a:ln w="12700">
            <a:solidFill>
              <a:srgbClr val="F9F9F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3749040" y="2871216"/>
            <a:ext cx="502920" cy="502920"/>
          </a:xfrm>
          <a:prstGeom prst="roundRect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3819449" y="3004491"/>
            <a:ext cx="362102" cy="4526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3819449" y="3100045"/>
            <a:ext cx="224503" cy="4526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19449" y="3195599"/>
            <a:ext cx="362102" cy="4526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4361688" y="2871216"/>
            <a:ext cx="50292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4432097" y="3004491"/>
            <a:ext cx="362102" cy="45262"/>
          </a:xfrm>
          <a:prstGeom prst="roundRect">
            <a:avLst/>
          </a:prstGeom>
          <a:solidFill>
            <a:srgbClr val="1A1C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4500897" y="3100045"/>
            <a:ext cx="224503" cy="45262"/>
          </a:xfrm>
          <a:prstGeom prst="roundRect">
            <a:avLst/>
          </a:prstGeom>
          <a:solidFill>
            <a:srgbClr val="1A1C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4432097" y="3195599"/>
            <a:ext cx="362102" cy="45262"/>
          </a:xfrm>
          <a:prstGeom prst="roundRect">
            <a:avLst/>
          </a:prstGeom>
          <a:solidFill>
            <a:srgbClr val="1A1C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4974336" y="2871216"/>
            <a:ext cx="50292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5044745" y="3004491"/>
            <a:ext cx="362102" cy="45262"/>
          </a:xfrm>
          <a:prstGeom prst="roundRect">
            <a:avLst/>
          </a:prstGeom>
          <a:solidFill>
            <a:srgbClr val="1A1C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5182344" y="3100045"/>
            <a:ext cx="224503" cy="45262"/>
          </a:xfrm>
          <a:prstGeom prst="roundRect">
            <a:avLst/>
          </a:prstGeom>
          <a:solidFill>
            <a:srgbClr val="1A1C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5044745" y="3195599"/>
            <a:ext cx="362102" cy="45262"/>
          </a:xfrm>
          <a:prstGeom prst="roundRect">
            <a:avLst/>
          </a:prstGeom>
          <a:solidFill>
            <a:srgbClr val="1A1C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5586984" y="2871216"/>
            <a:ext cx="50292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5657393" y="3004491"/>
            <a:ext cx="362102" cy="45262"/>
          </a:xfrm>
          <a:prstGeom prst="roundRect">
            <a:avLst/>
          </a:prstGeom>
          <a:solidFill>
            <a:srgbClr val="1A1C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5657393" y="3100045"/>
            <a:ext cx="362102" cy="45262"/>
          </a:xfrm>
          <a:prstGeom prst="roundRect">
            <a:avLst/>
          </a:prstGeom>
          <a:solidFill>
            <a:srgbClr val="1A1C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5657393" y="3195599"/>
            <a:ext cx="282439" cy="45262"/>
          </a:xfrm>
          <a:prstGeom prst="roundRect">
            <a:avLst/>
          </a:prstGeom>
          <a:solidFill>
            <a:srgbClr val="1A1C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3749040" y="3447288"/>
            <a:ext cx="2340864" cy="256032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100" b="0">
                <a:solidFill>
                  <a:srgbClr val="6B6F72"/>
                </a:solidFill>
                <a:latin typeface="Manrope"/>
              </a:rPr>
              <a:t>Paragraphe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508760" y="4014216"/>
            <a:ext cx="7863840" cy="82296"/>
          </a:xfrm>
          <a:prstGeom prst="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1508760" y="4334216"/>
            <a:ext cx="7863840" cy="82296"/>
          </a:xfrm>
          <a:prstGeom prst="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1508760" y="4654216"/>
            <a:ext cx="7863840" cy="82296"/>
          </a:xfrm>
          <a:prstGeom prst="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1508760" y="4974216"/>
            <a:ext cx="4937760" cy="82296"/>
          </a:xfrm>
          <a:prstGeom prst="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9" name="Connector 38"/>
          <p:cNvCxnSpPr/>
          <p:nvPr/>
        </p:nvCxnSpPr>
        <p:spPr>
          <a:xfrm>
            <a:off x="2834640" y="1938528"/>
            <a:ext cx="822960" cy="411480"/>
          </a:xfrm>
          <a:prstGeom prst="line">
            <a:avLst/>
          </a:prstGeom>
          <a:ln w="19050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>
            <a:off x="3607308" y="2299716"/>
            <a:ext cx="100584" cy="100584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548640" y="1627632"/>
            <a:ext cx="2286000" cy="3108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006A68"/>
                </a:solidFill>
                <a:latin typeface="Manrope"/>
              </a:rPr>
              <a:t>Onglets du ruban</a:t>
            </a:r>
          </a:p>
        </p:txBody>
      </p:sp>
      <p:cxnSp>
        <p:nvCxnSpPr>
          <p:cNvPr id="42" name="Connector 41"/>
          <p:cNvCxnSpPr/>
          <p:nvPr/>
        </p:nvCxnSpPr>
        <p:spPr>
          <a:xfrm flipV="1">
            <a:off x="1874520" y="3410136"/>
            <a:ext cx="0" cy="2460312"/>
          </a:xfrm>
          <a:prstGeom prst="line">
            <a:avLst/>
          </a:prstGeom>
          <a:ln w="19050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1824228" y="3359844"/>
            <a:ext cx="100584" cy="100584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365760" y="5870448"/>
            <a:ext cx="283464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1A5F7A"/>
                </a:solidFill>
                <a:latin typeface="Manrope"/>
              </a:rPr>
              <a:t>Groupe Police</a:t>
            </a:r>
            <a:br/>
            <a:r>
              <a:rPr sz="1300" b="1">
                <a:solidFill>
                  <a:srgbClr val="1A5F7A"/>
                </a:solidFill>
                <a:latin typeface="Manrope"/>
              </a:rPr>
              <a:t>(gras · italique · souligné)</a:t>
            </a:r>
          </a:p>
        </p:txBody>
      </p:sp>
      <p:cxnSp>
        <p:nvCxnSpPr>
          <p:cNvPr id="45" name="Connector 44"/>
          <p:cNvCxnSpPr/>
          <p:nvPr/>
        </p:nvCxnSpPr>
        <p:spPr>
          <a:xfrm flipH="1" flipV="1">
            <a:off x="4297680" y="3410136"/>
            <a:ext cx="182880" cy="2460312"/>
          </a:xfrm>
          <a:prstGeom prst="line">
            <a:avLst/>
          </a:prstGeom>
          <a:ln w="19050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Oval 45"/>
          <p:cNvSpPr/>
          <p:nvPr/>
        </p:nvSpPr>
        <p:spPr>
          <a:xfrm>
            <a:off x="4247388" y="3359844"/>
            <a:ext cx="100584" cy="100584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>
            <a:off x="4480560" y="5870448"/>
            <a:ext cx="301752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63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663500"/>
                </a:solidFill>
                <a:latin typeface="Manrope"/>
              </a:rPr>
              <a:t>Groupe Paragraphe</a:t>
            </a:r>
            <a:br/>
            <a:r>
              <a:rPr sz="1300" b="1">
                <a:solidFill>
                  <a:srgbClr val="663500"/>
                </a:solidFill>
                <a:latin typeface="Manrope"/>
              </a:rPr>
              <a:t>(alignement)</a:t>
            </a:r>
          </a:p>
        </p:txBody>
      </p:sp>
      <p:cxnSp>
        <p:nvCxnSpPr>
          <p:cNvPr id="48" name="Connector 47"/>
          <p:cNvCxnSpPr/>
          <p:nvPr/>
        </p:nvCxnSpPr>
        <p:spPr>
          <a:xfrm flipV="1">
            <a:off x="9098280" y="4517136"/>
            <a:ext cx="0" cy="1353312"/>
          </a:xfrm>
          <a:prstGeom prst="line">
            <a:avLst/>
          </a:prstGeom>
          <a:ln w="19050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9047988" y="4466844"/>
            <a:ext cx="100584" cy="100584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ounded Rectangle 49"/>
          <p:cNvSpPr/>
          <p:nvPr/>
        </p:nvSpPr>
        <p:spPr>
          <a:xfrm>
            <a:off x="8686800" y="5870448"/>
            <a:ext cx="228600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006A68"/>
                </a:solidFill>
                <a:latin typeface="Manrope"/>
              </a:rPr>
              <a:t>Zone du document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4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WORD · 2 SUR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Écrire et mettre en forme, pas à pas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1. J'écris mon texte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240280"/>
            <a:ext cx="2651760" cy="3108959"/>
          </a:xfrm>
          <a:prstGeom prst="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43000" y="2514600"/>
            <a:ext cx="22860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Bonjour,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" y="3017520"/>
            <a:ext cx="22860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Je m'appelle Maria.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3000" y="3520440"/>
            <a:ext cx="22860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Bienvenue|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16052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2. Je sélectionne un mot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34840" y="2240280"/>
            <a:ext cx="2651760" cy="3108959"/>
          </a:xfrm>
          <a:prstGeom prst="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63440" y="2514600"/>
            <a:ext cx="22860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Bonjour,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617720" y="2999232"/>
            <a:ext cx="2011680" cy="384048"/>
          </a:xfrm>
          <a:prstGeom prst="rect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663440" y="3017520"/>
            <a:ext cx="22860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Public Sans"/>
              </a:rPr>
              <a:t>Bienvenue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63440" y="3520440"/>
            <a:ext cx="22860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à ce cours.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34840" y="4800600"/>
            <a:ext cx="265176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Clique, maintiens, glisse</a:t>
            </a:r>
          </a:p>
          <a:p>
            <a:pPr algn="ctr">
              <a:lnSpc>
                <a:spcPct val="11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sur le mot à choisir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68096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86384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3. Je clique Gras ou une couleur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046720" y="2286000"/>
            <a:ext cx="548640" cy="548640"/>
          </a:xfrm>
          <a:prstGeom prst="roundRect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000" b="1">
                <a:solidFill>
                  <a:srgbClr val="FFFFFF"/>
                </a:solidFill>
                <a:latin typeface="Manrope"/>
              </a:rPr>
              <a:t>B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759952" y="2286000"/>
            <a:ext cx="54864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000" b="1" i="1">
                <a:solidFill>
                  <a:srgbClr val="1A1C1E"/>
                </a:solidFill>
                <a:latin typeface="Manrope"/>
              </a:rPr>
              <a:t>I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473184" y="2286000"/>
            <a:ext cx="54864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000" b="1" u="sng">
                <a:solidFill>
                  <a:srgbClr val="1A1C1E"/>
                </a:solidFill>
                <a:latin typeface="Manrope"/>
              </a:rPr>
              <a:t>S</a:t>
            </a:r>
          </a:p>
        </p:txBody>
      </p:sp>
      <p:sp>
        <p:nvSpPr>
          <p:cNvPr id="23" name="Oval 22"/>
          <p:cNvSpPr/>
          <p:nvPr/>
        </p:nvSpPr>
        <p:spPr>
          <a:xfrm>
            <a:off x="8046720" y="3154680"/>
            <a:ext cx="365760" cy="3657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549640" y="3154680"/>
            <a:ext cx="365760" cy="36576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052560" y="3154680"/>
            <a:ext cx="365760" cy="36576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9555480" y="3154680"/>
            <a:ext cx="365760" cy="365760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7955280" y="3886200"/>
            <a:ext cx="2651760" cy="1371600"/>
          </a:xfrm>
          <a:prstGeom prst="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183880" y="4069080"/>
            <a:ext cx="22860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Bonjour,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183880" y="4526280"/>
            <a:ext cx="22860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006A68"/>
                </a:solidFill>
                <a:latin typeface="Public Sans"/>
              </a:rPr>
              <a:t>Bienvenue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WORD · 3 SUR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Insérer une image, pas à pas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1. Onglet Insertion → Images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240280"/>
            <a:ext cx="914400" cy="365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3F3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100" b="0">
                <a:solidFill>
                  <a:srgbClr val="1A1C1E"/>
                </a:solidFill>
                <a:latin typeface="Manrope"/>
              </a:rPr>
              <a:t>Accueil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874520" y="2240280"/>
            <a:ext cx="914400" cy="365760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100" b="1">
                <a:solidFill>
                  <a:srgbClr val="FFFFFF"/>
                </a:solidFill>
                <a:latin typeface="Manrope"/>
              </a:rPr>
              <a:t>Insertion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834640" y="2240280"/>
            <a:ext cx="914400" cy="365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3F3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100" b="0">
                <a:solidFill>
                  <a:srgbClr val="1A1C1E"/>
                </a:solidFill>
                <a:latin typeface="Manrope"/>
              </a:rPr>
              <a:t>Mise en page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97280" y="2971800"/>
            <a:ext cx="2286000" cy="777240"/>
          </a:xfrm>
          <a:prstGeom prst="roundRect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800" b="1">
                <a:solidFill>
                  <a:srgbClr val="00475E"/>
                </a:solidFill>
                <a:latin typeface="Manrope"/>
              </a:rPr>
              <a:t>🖼️  Images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4023360"/>
            <a:ext cx="265176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Groupe « Illustrations »</a:t>
            </a:r>
          </a:p>
          <a:p>
            <a:pPr algn="ctr">
              <a:lnSpc>
                <a:spcPct val="11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dans le ruban Insertion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16052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34340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2. Choisir le fichier image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89120" y="2194560"/>
            <a:ext cx="2743200" cy="2926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4526280" y="2377440"/>
            <a:ext cx="2468880" cy="502920"/>
          </a:xfrm>
          <a:prstGeom prst="roundRect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1">
                <a:solidFill>
                  <a:srgbClr val="00475E"/>
                </a:solidFill>
                <a:latin typeface="Manrope"/>
              </a:rPr>
              <a:t>🖼️  photo-jardin.jpg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26280" y="2971800"/>
            <a:ext cx="2468880" cy="5029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🖼️  photo-famille.jpg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26280" y="3566160"/>
            <a:ext cx="2468880" cy="5029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📄  notes.docx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26280" y="4343400"/>
            <a:ext cx="2468880" cy="457200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400" b="1">
                <a:solidFill>
                  <a:srgbClr val="FFFFFF"/>
                </a:solidFill>
                <a:latin typeface="Manrope"/>
              </a:rPr>
              <a:t>Insérer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68096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86384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3. Redimensionner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672170" y="2980944"/>
            <a:ext cx="1217980" cy="98755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8867046" y="3138952"/>
            <a:ext cx="213969" cy="213969"/>
          </a:xfrm>
          <a:prstGeom prst="ellipse">
            <a:avLst/>
          </a:prstGeom>
          <a:solidFill>
            <a:srgbClr val="B88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Isosceles Triangle 21"/>
          <p:cNvSpPr/>
          <p:nvPr/>
        </p:nvSpPr>
        <p:spPr>
          <a:xfrm>
            <a:off x="9013204" y="3356213"/>
            <a:ext cx="706428" cy="454273"/>
          </a:xfrm>
          <a:prstGeom prst="triangl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293608" y="2670048"/>
            <a:ext cx="146304" cy="146304"/>
          </a:xfrm>
          <a:prstGeom prst="rect">
            <a:avLst/>
          </a:prstGeom>
          <a:solidFill>
            <a:srgbClr val="FFFFFF"/>
          </a:solidFill>
          <a:ln w="19050">
            <a:solidFill>
              <a:srgbClr val="00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10122408" y="2670048"/>
            <a:ext cx="146304" cy="146304"/>
          </a:xfrm>
          <a:prstGeom prst="rect">
            <a:avLst/>
          </a:prstGeom>
          <a:solidFill>
            <a:srgbClr val="FFFFFF"/>
          </a:solidFill>
          <a:ln w="19050">
            <a:solidFill>
              <a:srgbClr val="00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8293608" y="4133088"/>
            <a:ext cx="146304" cy="146304"/>
          </a:xfrm>
          <a:prstGeom prst="rect">
            <a:avLst/>
          </a:prstGeom>
          <a:solidFill>
            <a:srgbClr val="FFFFFF"/>
          </a:solidFill>
          <a:ln w="19050">
            <a:solidFill>
              <a:srgbClr val="00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10122408" y="4133088"/>
            <a:ext cx="146304" cy="146304"/>
          </a:xfrm>
          <a:prstGeom prst="rect">
            <a:avLst/>
          </a:prstGeom>
          <a:solidFill>
            <a:srgbClr val="FFFFFF"/>
          </a:solidFill>
          <a:ln w="19050">
            <a:solidFill>
              <a:srgbClr val="00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955280" y="4663440"/>
            <a:ext cx="26517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0">
                <a:solidFill>
                  <a:srgbClr val="1A1C1E"/>
                </a:solidFill>
                <a:latin typeface="Public Sans"/>
              </a:rPr>
              <a:t>Fais glisser un coin</a:t>
            </a:r>
          </a:p>
          <a:p>
            <a:pPr algn="ctr">
              <a:lnSpc>
                <a:spcPct val="115000"/>
              </a:lnSpc>
            </a:pPr>
            <a:r>
              <a:rPr sz="1300" b="0">
                <a:solidFill>
                  <a:srgbClr val="1A1C1E"/>
                </a:solidFill>
                <a:latin typeface="Public Sans"/>
              </a:rPr>
              <a:t>pour agrandir ou réduire</a:t>
            </a:r>
          </a:p>
          <a:p>
            <a:pPr algn="ctr">
              <a:lnSpc>
                <a:spcPct val="115000"/>
              </a:lnSpc>
            </a:pPr>
            <a:r>
              <a:rPr sz="1300" b="0">
                <a:solidFill>
                  <a:srgbClr val="1A1C1E"/>
                </a:solidFill>
                <a:latin typeface="Public Sans"/>
              </a:rPr>
              <a:t>l'image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WORD · 4 SUR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Enregistrer et nommer mon fichier, pas à pas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1. Ctrl+S ou Fichier → Enregistrer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286000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Nouveau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2852928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Ouvrir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3419856"/>
            <a:ext cx="2651760" cy="475488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1">
                <a:solidFill>
                  <a:srgbClr val="FFFFFF"/>
                </a:solidFill>
                <a:latin typeface="Manrope"/>
              </a:rPr>
              <a:t>Enregistrer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4400" y="3986783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Enregistrer sous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4553712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Imprimer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5120640"/>
            <a:ext cx="26517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6B6F72"/>
                </a:solidFill>
                <a:latin typeface="Public Sans"/>
              </a:rPr>
              <a:t>( ou Ctrl + S 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16052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34340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2. Choisir le dossier (ex. Semaine 4)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166360" y="2377440"/>
            <a:ext cx="1188720" cy="10058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4000" b="1">
                <a:solidFill>
                  <a:srgbClr val="1A5F7A"/>
                </a:solidFill>
                <a:latin typeface="Manrope"/>
              </a:rPr>
              <a:t>📁</a:t>
            </a:r>
          </a:p>
        </p:txBody>
      </p:sp>
      <p:sp>
        <p:nvSpPr>
          <p:cNvPr id="15" name="Oval 14"/>
          <p:cNvSpPr/>
          <p:nvPr/>
        </p:nvSpPr>
        <p:spPr>
          <a:xfrm>
            <a:off x="5509260" y="3497580"/>
            <a:ext cx="502920" cy="50292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34840" y="4343400"/>
            <a:ext cx="265176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300" b="0">
                <a:solidFill>
                  <a:srgbClr val="1A1C1E"/>
                </a:solidFill>
                <a:latin typeface="Public Sans"/>
              </a:rPr>
              <a:t>Choisir un endroit qu'on</a:t>
            </a:r>
          </a:p>
          <a:p>
            <a:pPr algn="ctr">
              <a:lnSpc>
                <a:spcPct val="110000"/>
              </a:lnSpc>
            </a:pPr>
            <a:r>
              <a:rPr sz="1300" b="0">
                <a:solidFill>
                  <a:srgbClr val="1A1C1E"/>
                </a:solidFill>
                <a:latin typeface="Public Sans"/>
              </a:rPr>
              <a:t>va retrouver facilement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68096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86384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3. Taper un nom clair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046720" y="2377440"/>
            <a:ext cx="246888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400" b="0">
                <a:solidFill>
                  <a:srgbClr val="1A1C1E"/>
                </a:solidFill>
                <a:latin typeface="Manrope"/>
              </a:rPr>
              <a:t>Semaine 4▏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46720" y="3063240"/>
            <a:ext cx="24688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Type de fichier :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46720" y="3429000"/>
            <a:ext cx="2468880" cy="45720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00475E"/>
                </a:solidFill>
                <a:latin typeface="Manrope"/>
              </a:rPr>
              <a:t>Document Word (.docx)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955280" y="4206240"/>
            <a:ext cx="265176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0">
                <a:solidFill>
                  <a:srgbClr val="1A1C1E"/>
                </a:solidFill>
                <a:latin typeface="Public Sans"/>
              </a:rPr>
              <a:t>L'extension .docx s'ajoute</a:t>
            </a:r>
          </a:p>
          <a:p>
            <a:pPr algn="ctr">
              <a:lnSpc>
                <a:spcPct val="115000"/>
              </a:lnSpc>
            </a:pPr>
            <a:r>
              <a:rPr sz="1300" b="0">
                <a:solidFill>
                  <a:srgbClr val="1A1C1E"/>
                </a:solidFill>
                <a:latin typeface="Public Sans"/>
              </a:rPr>
              <a:t>toute seule — pas besoin</a:t>
            </a:r>
          </a:p>
          <a:p>
            <a:pPr algn="ctr">
              <a:lnSpc>
                <a:spcPct val="115000"/>
              </a:lnSpc>
            </a:pPr>
            <a:r>
              <a:rPr sz="1300" b="0">
                <a:solidFill>
                  <a:srgbClr val="1A1C1E"/>
                </a:solidFill>
                <a:latin typeface="Public Sans"/>
              </a:rPr>
              <a:t>de la taper soi-même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