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ACCUEIL (2 min)</a:t>
            </a:r>
          </a:p>
          <a:p>
            <a:r>
              <a:t>- Souhaiter la bienvenue, verifier que tout le monde est bien connecte.</a:t>
            </a:r>
          </a:p>
          <a:p>
            <a:r>
              <a:t>- Annoncer le sujet du jour : les outils Google qu'on va utiliser toute les semaines suivantes pour communiquer et partager des fichiers.</a:t>
            </a:r>
          </a:p>
          <a:p>
            <a:r>
              <a:t>- Rappeler le format : 8 semaines, 1 classe/semaine de 1h30, en ligne. On est a la semaine 3 de 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PAS A PAS — TELEVERSER (5 min)</a:t>
            </a:r>
          </a:p>
          <a:p>
            <a:r>
              <a:t>1) Cliquer sur '+ Nouveau' puis 'Televersement de fichier' (on peut aussi glisser directement un fichier depuis l'Explorateur vers la fenetre Drive — meme geste que le glisser-deposer vu a la semaine 1).</a:t>
            </a:r>
          </a:p>
          <a:p>
            <a:r>
              <a:t>2) Une fenetre s'ouvre pour choisir le fichier sur l'ordinateur, cliquer sur 'Ouvrir'.</a:t>
            </a:r>
          </a:p>
          <a:p>
            <a:r>
              <a:t>3) Le fichier apparait dans 'Mon Drive' apres quelques secondes — c'est automatiquement sauvegarde, accessible depuis n'importe quel appareil connecte.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PAS A PAS — PARTAGER UN FICHIER (5 min)</a:t>
            </a:r>
          </a:p>
          <a:p>
            <a:r>
              <a:t>1) Clic droit sur le fichier ou le dossier dans Drive, choisir 'Partager'.</a:t>
            </a:r>
          </a:p>
          <a:p>
            <a:r>
              <a:t>2) Ecrire l'adresse courriel Google de la personne — elle apparait dans une liste avec sa photo/initiale.</a:t>
            </a:r>
          </a:p>
          <a:p>
            <a:r>
              <a:t>3) Choisir le role : Lecteur = peut seulement regarder, Editeur = peut aussi modifier. Cliquer 'Envoyer' — la personne recoit un courriel avec un lien.</a:t>
            </a:r>
          </a:p>
          <a:p>
            <a:r>
              <a:t>- Rappeler : ne jamais mettre 'N'importe qui avec le lien' sauf si on est certain, toujours preferer ajouter une adresse precise.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MEET (5 min)</a:t>
            </a:r>
          </a:p>
          <a:p>
            <a:r>
              <a:t>- Ouvrir un vrai lien Meet en direct pour montrer l'ecran d'apercu avant d'entrer : camera, micro, bouton Rejoindre.</a:t>
            </a:r>
          </a:p>
          <a:p>
            <a:r>
              <a:t>- Expliquer le lien/code de reunion : c'est comme une adresse, il faut le recevoir par courriel, Agenda ou message pour pouvoir rejoindre.</a:t>
            </a:r>
          </a:p>
          <a:p>
            <a:r>
              <a:t>- Une fois dans la reunion, les MEMES icones micro/camera restent en bas de l'ecran, avec en plus le Chat (💬) pour ecrire des messages et Participants (👥) pour voir qui est present.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PAS A PAS — REJOINDRE MEET (5 min)</a:t>
            </a:r>
          </a:p>
          <a:p>
            <a:r>
              <a:t>1) Cliquer sur le lien recu (par courriel, Agenda ou message texte) — ca ouvre automatiquement Meet dans le navigateur.</a:t>
            </a:r>
          </a:p>
          <a:p>
            <a:r>
              <a:t>2) Verifier que la camera et le micro sont dans l'etat voulu (icone barree = eteint) avant d'entrer.</a:t>
            </a:r>
          </a:p>
          <a:p>
            <a:r>
              <a:t>3) Cliquer sur 'Rejoindre maintenant'. Si la reunion est organisee par quelqu'un d'autre, il faudra parfois attendre son autorisation pour entrer.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AGENDA (5 min)</a:t>
            </a:r>
          </a:p>
          <a:p>
            <a:r>
              <a:t>- Ouvrir Google Agenda en direct, montrer la vue semaine et le bouton '+ Creer'.</a:t>
            </a:r>
          </a:p>
          <a:p>
            <a:r>
              <a:t>- Cliquer sur une case vide de l'horaire ouvre directement un mini formulaire ; le bouton '+ Creer' ouvre le formulaire complet.</a:t>
            </a:r>
          </a:p>
          <a:p>
            <a:r>
              <a:t>- Montrer les 3 champs essentiels : titre (ce qu'on va faire), heure (debut-fin), invites (qui doit etre au courant/present).</a:t>
            </a:r>
          </a:p>
          <a:p>
            <a:r>
              <a:t>- Un evenement colore apparait ensuite directement dans la grille de la semaine.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PAS A PAS — CREER UN EVENEMENT (5 min)</a:t>
            </a:r>
          </a:p>
          <a:p>
            <a:r>
              <a:t>1) Cliquer sur '+ Creer' (ou directement sur une case vide de l'horaire).</a:t>
            </a:r>
          </a:p>
          <a:p>
            <a:r>
              <a:t>2) Donner un titre clair, choisir la date et l'heure de debut/fin.</a:t>
            </a:r>
          </a:p>
          <a:p>
            <a:r>
              <a:t>3) Dans le champ invites, ecrire l'adresse Google de la personne a inviter, puis cliquer 'Enregistrer' — l'invite recoit un courriel et peut confirmer sa presence.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SECURITE DU COMPTE (4 min)</a:t>
            </a:r>
          </a:p>
          <a:p>
            <a:r>
              <a:t>- Recapituler les 3 reflexes de securite valables pour TOUS les outils Google, pas seulement Gmail.</a:t>
            </a:r>
          </a:p>
          <a:p>
            <a:r>
              <a:t>- Mot de passe fort : long, unique (pas le meme que pour d'autres sites), jamais ecrit sur un papier visible.</a:t>
            </a:r>
          </a:p>
          <a:p>
            <a:r>
              <a:t>- Code de verification (recu par texto ou courriel lors d'une connexion) : c'est comme la cle de la maison — on ne le donne JAMAIS a quelqu'un qui appelle ou ecrit pour le demander, meme s'il dit etre 'Google' ou 'le support technique'.</a:t>
            </a:r>
          </a:p>
          <a:p>
            <a:r>
              <a:t>- Rappeler que ces reflexes protegent Gmail, Drive, Meet et Agenda en meme temps, puisque c'est un seul et meme compte.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1/3 (8 min)</a:t>
            </a:r>
          </a:p>
          <a:p>
            <a:r>
              <a:t>- Faire les 2 etapes en partage d'ecran, PUIS demander a chacun de le faire chez soi en meme temps.</a:t>
            </a:r>
          </a:p>
          <a:p>
            <a:r>
              <a:t>- Suggestion : demander a tout le monde d'envoyer le courriel de test A MOI (le facilitateur) pour pouvoir confirmer en direct que ca fonctionne.</a:t>
            </a:r>
          </a:p>
          <a:p>
            <a:r>
              <a:t>- Confirmer verbalement avec chaque participant avant de passer a la suite.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2/3 (7 min)</a:t>
            </a:r>
          </a:p>
          <a:p>
            <a:r>
              <a:t>- Reprend directement la diapositive 'Televerser un fichier dans Drive'.</a:t>
            </a:r>
          </a:p>
          <a:p>
            <a:r>
              <a:t>- Verifier que chacun voit bien son fichier apparaitre dans 'Mon Drive' a la fin.</a:t>
            </a:r>
          </a:p>
          <a:p>
            <a:r>
              <a:t>- Prevoir 1-2 min supplementaires pour ceux qui ont besoin d'aide individuelle.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3/3 (7 min)</a:t>
            </a:r>
          </a:p>
          <a:p>
            <a:r>
              <a:t>- Reprend directement la diapositive 'Creer un evenement et inviter quelqu'un'.</a:t>
            </a:r>
          </a:p>
          <a:p>
            <a:r>
              <a:t>- Verifier que chacun voit bien l'evenement colore apparaitre dans sa grille de la semaine.</a:t>
            </a:r>
          </a:p>
          <a:p>
            <a:r>
              <a:t>- C'est la derniere pratique avant la pause : feliciter le groupe d'avoir touche aux 3 outils (Gmail, Drive, Agenda) dans la meme heure.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REVISION DEVOIR (10-15 min)</a:t>
            </a:r>
          </a:p>
          <a:p>
            <a:r>
              <a:t>- Demander a 2-3 personnes de partager leur ecran ou de raconter comment ca s'est passe avec le devoir de la semaine 2 (navigation Internet, recherche, compte Google).</a:t>
            </a:r>
          </a:p>
          <a:p>
            <a:r>
              <a:t>- Repondre aux questions en suspens, rassurer sur les erreurs frequentes.</a:t>
            </a:r>
          </a:p>
          <a:p>
            <a:r>
              <a:t>- IMPORTANT : verifier que CHAQUE participant a bien une adresse Gmail active, car toute la classe d'aujourd'hui en depend. Si quelqu'un n'en a pas, prendre 2 minutes pour en creer une ensemble avant de continuer.</a:t>
            </a:r>
          </a:p>
          <a:p>
            <a:r>
              <a:t>- Transition : 'Aujourd'hui, on va utiliser cette adresse Google pour decouvrir 4 outils qu'on va reutiliser toutes les semaines.'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PAUSE (5 min)</a:t>
            </a:r>
          </a:p>
          <a:p>
            <a:r>
              <a:t>- Petite coupure a mi-chemin, utile pour un public adulte en ligne pendant une classe plus longue que d'habitude aujourd'hui.</a:t>
            </a:r>
          </a:p>
          <a:p>
            <a:r>
              <a:t>- Profiter pour repondre aux questions en suspens un a un si besoin, notamment sur la securite (hameconnage, mots de passe).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CHECKLIST (4 min)</a:t>
            </a:r>
          </a:p>
          <a:p>
            <a:r>
              <a:t>- Lire chaque item, demander a main levee (ou reaction Zoom/Meet) qui se sent capable.</a:t>
            </a:r>
          </a:p>
          <a:p>
            <a:r>
              <a:t>- Noter discretement qui aura besoin d'un suivi individuel avant la semaine 4, en particulier sur la reconnaissance de l'hameconnage (item de securite critique).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RESSOURCES COMPLEMENTAIRES (2 min, optionnel si le temps manque)</a:t>
            </a:r>
          </a:p>
          <a:p>
            <a:r>
              <a:t>- Ce n'est PAS un devoir — ce sont des pages d'aide officielles de Google, en francais, que les eleves peuvent consulter seuls entre les classes s'ils veulent approfondir un point precis.</a:t>
            </a:r>
          </a:p>
          <a:p>
            <a:r>
              <a:t>- Mentionner particulierement la page sur l'hameconnage pour ceux qui veulent revoir les signaux d'alarme a la maison.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TACHE (3 min) — meme format toutes les semaines, les eleves vont le reconnaitre.</a:t>
            </a:r>
          </a:p>
          <a:p>
            <a:r>
              <a:t>- Lire la tache a voix haute, s'assurer que tout le monde a bien compris avant de terminer la classe.</a:t>
            </a:r>
          </a:p>
          <a:p>
            <a:r>
              <a:t>- Rappeler comment envoyer la preuve (ex. WhatsApp/courriel du groupe).</a:t>
            </a:r>
          </a:p>
          <a:p>
            <a:r>
              <a:t>- Rappeler que les 10-15 premieres minutes de la semaine 4 serviront a revoir cette tache ensemble, avant d'attaquer le nouveau contenu.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OBJECTIF (2 min)</a:t>
            </a:r>
          </a:p>
          <a:p>
            <a:r>
              <a:t>- Lire les 4 objectifs a voix haute, en langage simple.</a:t>
            </a:r>
          </a:p>
          <a:p>
            <a:r>
              <a:t>- Dire : 'Ce sont 4 outils gratuits de Google, tous accessibles avec la MEME adresse et le MEME mot de passe — celui de ton compte Google.'</a:t>
            </a:r>
          </a:p>
          <a:p>
            <a:r>
              <a:t>- Ne pas entrer dans les details ici, juste donner le cap.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1/2 — VUE D'ENSEMBLE (5 min)</a:t>
            </a:r>
          </a:p>
          <a:p>
            <a:r>
              <a:t>- Expliquer : ces 4 outils sont TOUS gratuits et accessibles avec le meme compte Google (meme adresse, meme mot de passe) — pas besoin de 4 comptes differents.</a:t>
            </a:r>
          </a:p>
          <a:p>
            <a:r>
              <a:t>- On les retrouve tous a partir du petit carre de 9 points en haut a droite de n'importe quelle page Google (le 'lanceur d'applications').</a:t>
            </a:r>
          </a:p>
          <a:p>
            <a:r>
              <a:t>- Aujourd'hui on va voir chacun des 4, un a la fois, avec de la pratique.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2/2 — UNE PHRASE PAR OUTIL (4 min)</a:t>
            </a:r>
          </a:p>
          <a:p>
            <a:r>
              <a:t>- Analogie globale : Gmail = le courrier, Drive = le classeur/l'armoire, Meet = la fenetre pour se voir, Agenda = le calendrier accroche au mur.</a:t>
            </a:r>
          </a:p>
          <a:p>
            <a:r>
              <a:t>- Ce sont exactement les 4 memes reflexes qu'avec des objets physiques, juste en version numerique — rassurer le groupe la-dessus.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GMAIL (5 min)</a:t>
            </a:r>
          </a:p>
          <a:p>
            <a:r>
              <a:t>- Partager l'ecran reel : ouvrir Gmail en direct et montrer chaque zone nommee ici.</a:t>
            </a:r>
          </a:p>
          <a:p>
            <a:r>
              <a:t>- Bouton 'Nouveau message' toujours en rouge/couleur vive en haut a gauche — c'est LE reflexe pour ecrire un courriel.</a:t>
            </a:r>
          </a:p>
          <a:p>
            <a:r>
              <a:t>- Montrer qu'un trombone (📎) sur un message veut dire qu'il y a un fichier attache.</a:t>
            </a:r>
          </a:p>
          <a:p>
            <a:r>
              <a:t>- Rassurer : Spam et Corbeille se vident automatiquement apres un moment, ce n'est pas grave d'y avoir des messages.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PAS A PAS — COMPOSER UN COURRIEL (5 min)</a:t>
            </a:r>
          </a:p>
          <a:p>
            <a:r>
              <a:t>1) Cliquer sur le bouton rouge/vif 'Nouveau message' en haut a gauche de Gmail.</a:t>
            </a:r>
          </a:p>
          <a:p>
            <a:r>
              <a:t>2) Dans le champ 'A', ecrire l'adresse du destinataire ; dans 'Objet', un resume court ; puis ecrire le message dans la grande zone de texte.</a:t>
            </a:r>
          </a:p>
          <a:p>
            <a:r>
              <a:t>3) Cliquer sur 'Envoyer' — le courriel part immediatement, on ne peut plus le modifier (mentionner qu'il existe un tres court delai d'annulation juste apres).</a:t>
            </a:r>
          </a:p>
          <a:p>
            <a:r>
              <a:t>- On va pratiquer ca ensemble dans quelques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SECURITE — HAMECONNAGE (5 min)</a:t>
            </a:r>
          </a:p>
          <a:p>
            <a:r>
              <a:t>- Montrer un exemple similaire dans sa propre boite Spam si possible.</a:t>
            </a:r>
          </a:p>
          <a:p>
            <a:r>
              <a:t>- Passer en revue les 4 signaux d'alarme : adresse d'expediteur bizarre ou inconnue, ton urgent/menacant, fautes d'orthographe/grammaire, demande de mot de passe ou d'infos bancaires/carte de credit.</a:t>
            </a:r>
          </a:p>
          <a:p>
            <a:r>
              <a:t>- Insister tres fort : Google, une banque ou un service reel ne demandera JAMAIS le mot de passe par courriel. En cas de doute -&gt; ne pas cliquer, ne pas repondre, demander de l'aide (a moi, a un proche de confiance).</a:t>
            </a:r>
          </a:p>
          <a:p>
            <a:r>
              <a:t>- Rappeler qu'on peut signaler un courriel suspect avec le bouton 'Signaler comme hameconnage' dans Gmail.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DRIVE (5 min)</a:t>
            </a:r>
          </a:p>
          <a:p>
            <a:r>
              <a:t>- Ouvrir Google Drive en direct et montrer chaque zone.</a:t>
            </a:r>
          </a:p>
          <a:p>
            <a:r>
              <a:t>- 'Mon Drive' = mes propres fichiers. 'Partages avec moi' = les fichiers que d'AUTRES personnes ont partages avec moi (je ne les ai pas crees).</a:t>
            </a:r>
          </a:p>
          <a:p>
            <a:r>
              <a:t>- Le bouton '+ Nouveau' sert a la fois a creer un document ET a televerser (importer) un fichier depuis l'ordinateur — on pratique ca a la prochaine diapositive.</a:t>
            </a:r>
          </a:p>
          <a:p>
            <a:r>
              <a:t>- Point cle : tout est automatiquement sauvegarde dans le nuage, pas besoin de cliquer 'Enregistrer' comme sur l'ordinateur.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MNS Logo v2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48640"/>
            <a:ext cx="934156" cy="914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COURS D'INFORMATIQUE DE BASE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0175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4000" b="1">
                <a:solidFill>
                  <a:srgbClr val="FFFFFF"/>
                </a:solidFill>
                <a:latin typeface="Manrope"/>
              </a:rPr>
              <a:t>Semaine 3</a:t>
            </a:r>
          </a:p>
          <a:p>
            <a:pPr algn="l">
              <a:lnSpc>
                <a:spcPct val="108000"/>
              </a:lnSpc>
            </a:pPr>
            <a:r>
              <a:rPr sz="4000" b="1">
                <a:solidFill>
                  <a:srgbClr val="FFFFFF"/>
                </a:solidFill>
                <a:latin typeface="Manrope"/>
              </a:rPr>
              <a:t>Google Workspace : Gmail, Drive,</a:t>
            </a:r>
          </a:p>
          <a:p>
            <a:pPr algn="l">
              <a:lnSpc>
                <a:spcPct val="108000"/>
              </a:lnSpc>
            </a:pPr>
            <a:r>
              <a:rPr sz="4000" b="1">
                <a:solidFill>
                  <a:srgbClr val="FFFFFF"/>
                </a:solidFill>
                <a:latin typeface="Manrope"/>
              </a:rPr>
              <a:t>Meet, 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03504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85F1ED"/>
                </a:solidFill>
                <a:latin typeface="Public Sans"/>
              </a:rPr>
              <a:t>Immigrants Nous Sommes Inc.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PAS À PAS · DRIVE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Téléverser un fichier dans Drive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Cliquer sur + Nouveau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25880" y="2377440"/>
            <a:ext cx="1828800" cy="54864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500" b="1">
                <a:solidFill>
                  <a:srgbClr val="FFFFFF"/>
                </a:solidFill>
                <a:latin typeface="Manrope"/>
              </a:rPr>
              <a:t>➕ Nouveau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3108960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Dossier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3675888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Fichier Google Docs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4242816"/>
            <a:ext cx="2651760" cy="475488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FFFFFF"/>
                </a:solidFill>
                <a:latin typeface="Manrope"/>
              </a:rPr>
              <a:t>⬆️ Téléversement de fichier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Choisir le fichier sur l'ordinateur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709160" y="2377440"/>
            <a:ext cx="2103120" cy="1188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4400" b="1">
                <a:solidFill>
                  <a:srgbClr val="1A5F7A"/>
                </a:solidFill>
                <a:latin typeface="Manrope"/>
              </a:rPr>
              <a:t>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34840" y="3749040"/>
            <a:ext cx="2651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1A1C1E"/>
                </a:solidFill>
                <a:latin typeface="Public Sans"/>
              </a:rPr>
              <a:t>Photo_reçu.jpg — sélectionné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166360" y="4251960"/>
            <a:ext cx="1188720" cy="45720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1">
                <a:solidFill>
                  <a:srgbClr val="FFFFFF"/>
                </a:solidFill>
                <a:latin typeface="Manrope"/>
              </a:rPr>
              <a:t>Ouvrir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Le fichier apparaît dans Drive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366760" y="2560320"/>
            <a:ext cx="1828800" cy="91440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3600" b="1">
                <a:solidFill>
                  <a:srgbClr val="00475E"/>
                </a:solidFill>
                <a:latin typeface="Manrope"/>
              </a:rPr>
              <a:t>🖼️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55280" y="3611880"/>
            <a:ext cx="2651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1A1C1E"/>
                </a:solidFill>
                <a:latin typeface="Public Sans"/>
              </a:rPr>
              <a:t>Photo_reçu.jpg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55280" y="4114800"/>
            <a:ext cx="26517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006A68"/>
                </a:solidFill>
                <a:latin typeface="Public Sans"/>
              </a:rPr>
              <a:t>✅ Sauvegardé automatiquement dans le nuage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PAS À PAS · DRIVE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Partager un fichier avec quelqu'un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Clic droit → Partager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286000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Ouvrir avec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852928"/>
            <a:ext cx="2651760" cy="475488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FFFFFF"/>
                </a:solidFill>
                <a:latin typeface="Manrope"/>
              </a:rPr>
              <a:t>👥 Partager  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3419856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Renommer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3986783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Télécharger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Écrire l'adresse courriel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34840" y="2377440"/>
            <a:ext cx="265176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300" b="0">
                <a:solidFill>
                  <a:srgbClr val="6B6F72"/>
                </a:solidFill>
                <a:latin typeface="Manrope"/>
              </a:rPr>
              <a:t>Ajouter des personnes…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34840" y="3063240"/>
            <a:ext cx="2651760" cy="50292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300" b="0">
                <a:solidFill>
                  <a:srgbClr val="00475E"/>
                </a:solidFill>
                <a:latin typeface="Manrope"/>
              </a:rPr>
              <a:t>🙂  ami@exemple.com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Choisir le rôle → Envoyer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55280" y="2286000"/>
            <a:ext cx="2651760" cy="475488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FFFFFF"/>
                </a:solidFill>
                <a:latin typeface="Manrope"/>
              </a:rPr>
              <a:t>👁️  Lecteur (regarder)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55280" y="2852928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✏️  Éditeur (modifier)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595360" y="3886200"/>
            <a:ext cx="1371600" cy="50292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1">
                <a:solidFill>
                  <a:srgbClr val="FFFFFF"/>
                </a:solidFill>
                <a:latin typeface="Manrope"/>
              </a:rPr>
              <a:t>Envoyer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MEET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Avant de rejoindre une visioconférence Meet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448556" y="1691640"/>
            <a:ext cx="3291840" cy="3840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0">
                <a:solidFill>
                  <a:srgbClr val="006A68"/>
                </a:solidFill>
                <a:latin typeface="Manrope"/>
              </a:rPr>
              <a:t>🔗  meet.google.com/abc-defg-hij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51276" y="2148840"/>
            <a:ext cx="5486400" cy="2194560"/>
          </a:xfrm>
          <a:prstGeom prst="roundRect">
            <a:avLst/>
          </a:prstGeom>
          <a:solidFill>
            <a:srgbClr val="2021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591556" y="2743200"/>
            <a:ext cx="1005840" cy="1005840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🙂</a:t>
            </a:r>
          </a:p>
        </p:txBody>
      </p:sp>
      <p:sp>
        <p:nvSpPr>
          <p:cNvPr id="7" name="Rectangle 6"/>
          <p:cNvSpPr/>
          <p:nvPr/>
        </p:nvSpPr>
        <p:spPr>
          <a:xfrm>
            <a:off x="3351276" y="4343400"/>
            <a:ext cx="5486400" cy="640080"/>
          </a:xfrm>
          <a:prstGeom prst="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3808476" y="4434840"/>
            <a:ext cx="457200" cy="45720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975629" y="4537620"/>
            <a:ext cx="122895" cy="18141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028298" y="4730740"/>
            <a:ext cx="17556" cy="5852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987333" y="4789261"/>
            <a:ext cx="99486" cy="2048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180076" y="4434840"/>
            <a:ext cx="457200" cy="45720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FFFFFF"/>
                </a:solidFill>
                <a:latin typeface="Public Sans"/>
              </a:rPr>
              <a:t>🎥</a:t>
            </a:r>
          </a:p>
        </p:txBody>
      </p:sp>
      <p:sp>
        <p:nvSpPr>
          <p:cNvPr id="13" name="Oval 12"/>
          <p:cNvSpPr/>
          <p:nvPr/>
        </p:nvSpPr>
        <p:spPr>
          <a:xfrm>
            <a:off x="6551676" y="4434840"/>
            <a:ext cx="457200" cy="45720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FFFFFF"/>
                </a:solidFill>
                <a:latin typeface="Public Sans"/>
              </a:rPr>
              <a:t>💬</a:t>
            </a:r>
          </a:p>
        </p:txBody>
      </p:sp>
      <p:sp>
        <p:nvSpPr>
          <p:cNvPr id="14" name="Oval 13"/>
          <p:cNvSpPr/>
          <p:nvPr/>
        </p:nvSpPr>
        <p:spPr>
          <a:xfrm>
            <a:off x="7923276" y="4434840"/>
            <a:ext cx="457200" cy="45720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FFFFFF"/>
                </a:solidFill>
                <a:latin typeface="Public Sans"/>
              </a:rPr>
              <a:t>👥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22876" y="5212080"/>
            <a:ext cx="2743200" cy="59436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700" b="1">
                <a:solidFill>
                  <a:srgbClr val="FFFFFF"/>
                </a:solidFill>
                <a:latin typeface="Manrope"/>
              </a:rPr>
              <a:t>Rejoindre maintenant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3108960" y="1883664"/>
            <a:ext cx="1339596" cy="0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398264" y="1833372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457200" y="1645920"/>
            <a:ext cx="265176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Code ou lien de réunion</a:t>
            </a:r>
          </a:p>
        </p:txBody>
      </p:sp>
      <p:cxnSp>
        <p:nvCxnSpPr>
          <p:cNvPr id="19" name="Connector 18"/>
          <p:cNvCxnSpPr/>
          <p:nvPr/>
        </p:nvCxnSpPr>
        <p:spPr>
          <a:xfrm flipH="1">
            <a:off x="8563356" y="2103120"/>
            <a:ext cx="489204" cy="320040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8513064" y="2372868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9052560" y="1645920"/>
            <a:ext cx="265176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Aperçu de ta caméra</a:t>
            </a:r>
          </a:p>
        </p:txBody>
      </p:sp>
      <p:cxnSp>
        <p:nvCxnSpPr>
          <p:cNvPr id="22" name="Connector 21"/>
          <p:cNvCxnSpPr/>
          <p:nvPr/>
        </p:nvCxnSpPr>
        <p:spPr>
          <a:xfrm flipV="1">
            <a:off x="3291840" y="4663440"/>
            <a:ext cx="745236" cy="132588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3986784" y="4613148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457200" y="5989320"/>
            <a:ext cx="283464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Micro et caméra</a:t>
            </a:r>
            <a:br/>
            <a:r>
              <a:rPr sz="1300" b="1">
                <a:solidFill>
                  <a:srgbClr val="006A68"/>
                </a:solidFill>
                <a:latin typeface="Manrope"/>
              </a:rPr>
              <a:t>(activer/désactiver)</a:t>
            </a:r>
          </a:p>
        </p:txBody>
      </p:sp>
      <p:cxnSp>
        <p:nvCxnSpPr>
          <p:cNvPr id="25" name="Connector 24"/>
          <p:cNvCxnSpPr/>
          <p:nvPr/>
        </p:nvCxnSpPr>
        <p:spPr>
          <a:xfrm flipV="1">
            <a:off x="6094476" y="5212080"/>
            <a:ext cx="0" cy="777240"/>
          </a:xfrm>
          <a:prstGeom prst="line">
            <a:avLst/>
          </a:prstGeom>
          <a:ln w="19050">
            <a:solidFill>
              <a:srgbClr val="85F1E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6044184" y="5161788"/>
            <a:ext cx="100584" cy="100584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480560" y="5989320"/>
            <a:ext cx="32004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85F1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85F1ED"/>
                </a:solidFill>
                <a:latin typeface="Manrope"/>
              </a:rPr>
              <a:t>Bouton Rejoindre</a:t>
            </a:r>
          </a:p>
        </p:txBody>
      </p:sp>
      <p:cxnSp>
        <p:nvCxnSpPr>
          <p:cNvPr id="28" name="Connector 27"/>
          <p:cNvCxnSpPr/>
          <p:nvPr/>
        </p:nvCxnSpPr>
        <p:spPr>
          <a:xfrm flipH="1" flipV="1">
            <a:off x="8151876" y="4663440"/>
            <a:ext cx="626364" cy="1325880"/>
          </a:xfrm>
          <a:prstGeom prst="line">
            <a:avLst/>
          </a:prstGeom>
          <a:ln w="19050">
            <a:solidFill>
              <a:srgbClr val="B88A5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8101584" y="4613148"/>
            <a:ext cx="100584" cy="100584"/>
          </a:xfrm>
          <a:prstGeom prst="ellipse">
            <a:avLst/>
          </a:prstGeom>
          <a:solidFill>
            <a:srgbClr val="B88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8778240" y="5989320"/>
            <a:ext cx="292608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88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B88A5C"/>
                </a:solidFill>
                <a:latin typeface="Manrope"/>
              </a:rPr>
              <a:t>Chat et participants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PAS À PAS · MEET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Rejoindre une réunion,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Ouvrir le lien de réunion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560320"/>
            <a:ext cx="265176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0">
                <a:solidFill>
                  <a:srgbClr val="006A68"/>
                </a:solidFill>
                <a:latin typeface="Manrope"/>
              </a:rPr>
              <a:t>🔗 meet.google.com/abc-defg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91840"/>
            <a:ext cx="265176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Reçu par courriel, Agenda</a:t>
            </a:r>
          </a:p>
          <a:p>
            <a:pPr algn="ctr">
              <a:lnSpc>
                <a:spcPct val="120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ou message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Vérifier micro et caméra</a:t>
            </a:r>
          </a:p>
        </p:txBody>
      </p:sp>
      <p:sp>
        <p:nvSpPr>
          <p:cNvPr id="10" name="Oval 9"/>
          <p:cNvSpPr/>
          <p:nvPr/>
        </p:nvSpPr>
        <p:spPr>
          <a:xfrm>
            <a:off x="5303520" y="2377440"/>
            <a:ext cx="914400" cy="914400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🙂</a:t>
            </a:r>
          </a:p>
        </p:txBody>
      </p:sp>
      <p:sp>
        <p:nvSpPr>
          <p:cNvPr id="11" name="Oval 10"/>
          <p:cNvSpPr/>
          <p:nvPr/>
        </p:nvSpPr>
        <p:spPr>
          <a:xfrm>
            <a:off x="5166360" y="3543299"/>
            <a:ext cx="502920" cy="50292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000">
                <a:solidFill>
                  <a:srgbClr val="FFFFFF"/>
                </a:solidFill>
                <a:latin typeface="Public Sans"/>
              </a:rPr>
              <a:t>🎤</a:t>
            </a:r>
          </a:p>
        </p:txBody>
      </p:sp>
      <p:sp>
        <p:nvSpPr>
          <p:cNvPr id="12" name="Oval 11"/>
          <p:cNvSpPr/>
          <p:nvPr/>
        </p:nvSpPr>
        <p:spPr>
          <a:xfrm>
            <a:off x="5852160" y="3543299"/>
            <a:ext cx="502920" cy="50292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000">
                <a:solidFill>
                  <a:srgbClr val="FFFFFF"/>
                </a:solidFill>
                <a:latin typeface="Public Sans"/>
              </a:rPr>
              <a:t>🎥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Cliquer sur Rejoindre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38160" y="3291840"/>
            <a:ext cx="2286000" cy="59436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1">
                <a:solidFill>
                  <a:srgbClr val="FFFFFF"/>
                </a:solidFill>
                <a:latin typeface="Manrope"/>
              </a:rPr>
              <a:t>Rejoindre maintenant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Google Agenda, vue de la semaine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2194560"/>
            <a:ext cx="1463040" cy="45720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500" b="1">
                <a:solidFill>
                  <a:srgbClr val="FFFFFF"/>
                </a:solidFill>
                <a:latin typeface="Manrope"/>
              </a:rPr>
              <a:t>➕ Créer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2834640"/>
            <a:ext cx="6400800" cy="329184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1408176" y="2889504"/>
            <a:ext cx="841248" cy="365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1A1C1E"/>
                </a:solidFill>
                <a:latin typeface="Manrope"/>
              </a:rPr>
              <a:t>Lun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322576" y="2889504"/>
            <a:ext cx="841248" cy="365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1A1C1E"/>
                </a:solidFill>
                <a:latin typeface="Manrope"/>
              </a:rPr>
              <a:t>Mar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36976" y="2889504"/>
            <a:ext cx="841248" cy="36576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00475E"/>
                </a:solidFill>
                <a:latin typeface="Manrope"/>
              </a:rPr>
              <a:t>Mer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51376" y="2889504"/>
            <a:ext cx="841248" cy="365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1A1C1E"/>
                </a:solidFill>
                <a:latin typeface="Manrope"/>
              </a:rPr>
              <a:t>Jeu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65776" y="2889504"/>
            <a:ext cx="841248" cy="365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1A1C1E"/>
                </a:solidFill>
                <a:latin typeface="Manrope"/>
              </a:rPr>
              <a:t>Ven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80176" y="2889504"/>
            <a:ext cx="841248" cy="365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1A1C1E"/>
                </a:solidFill>
                <a:latin typeface="Manrope"/>
              </a:rPr>
              <a:t>Sam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94576" y="2889504"/>
            <a:ext cx="841248" cy="365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1A1C1E"/>
                </a:solidFill>
                <a:latin typeface="Manrope"/>
              </a:rPr>
              <a:t>Dim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55264" y="4023360"/>
            <a:ext cx="804672" cy="100584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000" b="1">
                <a:solidFill>
                  <a:srgbClr val="FFFFFF"/>
                </a:solidFill>
                <a:latin typeface="Manrope"/>
              </a:rPr>
              <a:t>10h00</a:t>
            </a:r>
            <a:br/>
            <a:r>
              <a:rPr sz="1000" b="1">
                <a:solidFill>
                  <a:srgbClr val="FFFFFF"/>
                </a:solidFill>
                <a:latin typeface="Manrope"/>
              </a:rPr>
              <a:t>Cours</a:t>
            </a:r>
            <a:br/>
            <a:r>
              <a:rPr sz="1000" b="1">
                <a:solidFill>
                  <a:srgbClr val="FFFFFF"/>
                </a:solidFill>
                <a:latin typeface="Manrope"/>
              </a:rPr>
              <a:t>info.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2834640"/>
            <a:ext cx="3017520" cy="329184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21040" y="2971800"/>
            <a:ext cx="25603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475E"/>
                </a:solidFill>
                <a:latin typeface="Manrope"/>
              </a:rPr>
              <a:t>Nouvel événement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321040" y="3383280"/>
            <a:ext cx="256032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📝  Rendez-vous médical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321040" y="3950208"/>
            <a:ext cx="256032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🕐  14h00 – 15h00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321040" y="4517135"/>
            <a:ext cx="256032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👥  + Ajouter des invités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641080" y="5303520"/>
            <a:ext cx="1920240" cy="45720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FFFFFF"/>
                </a:solidFill>
                <a:latin typeface="Manrope"/>
              </a:rPr>
              <a:t>Enregistrer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103120" y="2103120"/>
            <a:ext cx="0" cy="91440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2052828" y="2144268"/>
            <a:ext cx="100584" cy="100584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40080" y="1691640"/>
            <a:ext cx="1920240" cy="411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00475E"/>
                </a:solidFill>
                <a:latin typeface="Manrope"/>
              </a:rPr>
              <a:t>Bouton + Créer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3657600" y="2103120"/>
            <a:ext cx="0" cy="786384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3607308" y="2839212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2743200" y="1691640"/>
            <a:ext cx="1920240" cy="411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006A68"/>
                </a:solidFill>
                <a:latin typeface="Manrope"/>
              </a:rPr>
              <a:t>Vue semaine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6949440" y="3621024"/>
            <a:ext cx="1600200" cy="0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8499348" y="3570732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4572000" y="3392424"/>
            <a:ext cx="237744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Titre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6949440" y="4187952"/>
            <a:ext cx="1600200" cy="0"/>
          </a:xfrm>
          <a:prstGeom prst="line">
            <a:avLst/>
          </a:prstGeom>
          <a:ln w="19050">
            <a:solidFill>
              <a:srgbClr val="B88A5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8499348" y="4137660"/>
            <a:ext cx="100584" cy="100584"/>
          </a:xfrm>
          <a:prstGeom prst="ellipse">
            <a:avLst/>
          </a:prstGeom>
          <a:solidFill>
            <a:srgbClr val="B88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4572000" y="3959352"/>
            <a:ext cx="237744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88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B88A5C"/>
                </a:solidFill>
                <a:latin typeface="Manrope"/>
              </a:rPr>
              <a:t>Champ heure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6949440" y="4754880"/>
            <a:ext cx="1600200" cy="0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8499348" y="4704588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4572000" y="4526280"/>
            <a:ext cx="237744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Invités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PAS À PAS · 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Créer un événement et inviter quelqu'un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Cliquer sur + Créer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25880" y="2926080"/>
            <a:ext cx="1828800" cy="59436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Manrope"/>
              </a:rPr>
              <a:t>➕ Créer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Titre, date et heure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2286000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📝  Rendez-vous médical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34840" y="2852928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📅  12 août 2026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34840" y="3419856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🕐  14h00 – 15h00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Ajouter un invité → Enregistrer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55280" y="2286000"/>
            <a:ext cx="2651760" cy="50292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300" b="0">
                <a:solidFill>
                  <a:srgbClr val="00475E"/>
                </a:solidFill>
                <a:latin typeface="Manrope"/>
              </a:rPr>
              <a:t>🙂  ami@exemple.com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595360" y="3291840"/>
            <a:ext cx="1371600" cy="50292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1">
                <a:solidFill>
                  <a:srgbClr val="FFFFFF"/>
                </a:solidFill>
                <a:latin typeface="Manrope"/>
              </a:rPr>
              <a:t>Enregistrer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SÉCURITÉ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La sécurité de mon compte Google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1691640"/>
            <a:ext cx="3991356" cy="150876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1691640"/>
            <a:ext cx="3963924" cy="150876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200400"/>
            <a:ext cx="0" cy="201168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554480" y="1143000"/>
            <a:ext cx="1097280" cy="109728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⚠️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35000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Reconnaître l'hameçonnage</a:t>
            </a:r>
          </a:p>
        </p:txBody>
      </p:sp>
      <p:sp>
        <p:nvSpPr>
          <p:cNvPr id="9" name="Oval 8"/>
          <p:cNvSpPr/>
          <p:nvPr/>
        </p:nvSpPr>
        <p:spPr>
          <a:xfrm>
            <a:off x="9509760" y="1143000"/>
            <a:ext cx="1097280" cy="109728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235000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Mot de passe fort et unique</a:t>
            </a:r>
          </a:p>
        </p:txBody>
      </p:sp>
      <p:sp>
        <p:nvSpPr>
          <p:cNvPr id="11" name="Oval 10"/>
          <p:cNvSpPr/>
          <p:nvPr/>
        </p:nvSpPr>
        <p:spPr>
          <a:xfrm>
            <a:off x="5545836" y="4663440"/>
            <a:ext cx="1097280" cy="109728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🚫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17036" y="5870448"/>
            <a:ext cx="47548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Ne jamais partager un code de vérification</a:t>
            </a:r>
          </a:p>
        </p:txBody>
      </p:sp>
      <p:sp>
        <p:nvSpPr>
          <p:cNvPr id="13" name="Oval 12"/>
          <p:cNvSpPr/>
          <p:nvPr/>
        </p:nvSpPr>
        <p:spPr>
          <a:xfrm>
            <a:off x="5500116" y="2606040"/>
            <a:ext cx="1188720" cy="118872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1436" y="393192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Mon compte Google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1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(1/3) : Gmail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9601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Ouvre Gmail et clique sur « Nouveau message »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61188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611880"/>
            <a:ext cx="8595360" cy="9601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Écris ton adresse à toi-même (ou à un ami), un objet et un petit message,</a:t>
            </a:r>
            <a:br/>
            <a:r>
              <a:rPr sz="1800" b="0">
                <a:solidFill>
                  <a:srgbClr val="1A1C1E"/>
                </a:solidFill>
                <a:latin typeface="Public Sans"/>
              </a:rPr>
              <a:t>puis clique sur « Envoyer 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2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(2/3) : Drive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9601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Ouvre Google Drive et clique sur « + Nouveau » → « Téléversement de fichier »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61188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611880"/>
            <a:ext cx="8595360" cy="9601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Choisis une photo ou un document sur ton ordinateur, puis confirme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3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(3/3) : Agenda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9601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Ouvre Google Agenda et clique sur « + Créer »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611880"/>
            <a:ext cx="822960" cy="8229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611880"/>
            <a:ext cx="8595360" cy="9601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800" b="0">
                <a:solidFill>
                  <a:srgbClr val="1A1C1E"/>
                </a:solidFill>
                <a:latin typeface="Public Sans"/>
              </a:rPr>
              <a:t>Donne un titre, choisis une heure, ajoute-moi comme invité,</a:t>
            </a:r>
            <a:br/>
            <a:r>
              <a:rPr sz="1800" b="0">
                <a:solidFill>
                  <a:srgbClr val="1A1C1E"/>
                </a:solidFill>
                <a:latin typeface="Public Sans"/>
              </a:rPr>
              <a:t>puis clique sur « Enregistrer 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RÉVISION · DEVOIR DE LA SEMAINE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On révise ensemble avant de commencer</a:t>
            </a:r>
          </a:p>
        </p:txBody>
      </p:sp>
      <p:sp>
        <p:nvSpPr>
          <p:cNvPr id="4" name="Oval 3"/>
          <p:cNvSpPr/>
          <p:nvPr/>
        </p:nvSpPr>
        <p:spPr>
          <a:xfrm>
            <a:off x="800100" y="1897379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892807"/>
            <a:ext cx="9601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Ouvrir un navigateur web (Chrome ou Edge)</a:t>
            </a:r>
          </a:p>
        </p:txBody>
      </p:sp>
      <p:sp>
        <p:nvSpPr>
          <p:cNvPr id="6" name="Oval 5"/>
          <p:cNvSpPr/>
          <p:nvPr/>
        </p:nvSpPr>
        <p:spPr>
          <a:xfrm>
            <a:off x="800100" y="2674619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2670047"/>
            <a:ext cx="9601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Faire une recherche simple sur Google</a:t>
            </a:r>
          </a:p>
        </p:txBody>
      </p:sp>
      <p:sp>
        <p:nvSpPr>
          <p:cNvPr id="8" name="Oval 7"/>
          <p:cNvSpPr/>
          <p:nvPr/>
        </p:nvSpPr>
        <p:spPr>
          <a:xfrm>
            <a:off x="800100" y="3451859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3447287"/>
            <a:ext cx="9601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Se connecter à mon compte Google (adresse @gmail.com)</a:t>
            </a:r>
          </a:p>
        </p:txBody>
      </p:sp>
      <p:sp>
        <p:nvSpPr>
          <p:cNvPr id="10" name="Oval 9"/>
          <p:cNvSpPr/>
          <p:nvPr/>
        </p:nvSpPr>
        <p:spPr>
          <a:xfrm>
            <a:off x="800100" y="4229099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08760" y="4224527"/>
            <a:ext cx="96012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Envoyer la preuve de mon devoir au groupe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5349240"/>
            <a:ext cx="10515600" cy="86868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500" b="0">
                <a:solidFill>
                  <a:srgbClr val="FFFFFF"/>
                </a:solidFill>
                <a:latin typeface="Public Sans"/>
              </a:rPr>
              <a:t>🔑  Besoin d'un compte Google (une adresse @gmail.com) ? Dis-le-moi avant qu'on commence — on le crée ensemble en 2 minutes.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5F7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PETITE PAUSE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301752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Manrope"/>
              </a:rPr>
              <a:t>5 minutes — questions, café, étirements 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AUTO-ÉVALUATION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Je coche ce que je sais faire :</a:t>
            </a:r>
          </a:p>
        </p:txBody>
      </p:sp>
      <p:sp>
        <p:nvSpPr>
          <p:cNvPr id="4" name="Oval 3"/>
          <p:cNvSpPr/>
          <p:nvPr/>
        </p:nvSpPr>
        <p:spPr>
          <a:xfrm>
            <a:off x="800100" y="2007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99339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Envoyer un courriel avec une pièce jointe</a:t>
            </a:r>
          </a:p>
        </p:txBody>
      </p:sp>
      <p:sp>
        <p:nvSpPr>
          <p:cNvPr id="6" name="Oval 5"/>
          <p:cNvSpPr/>
          <p:nvPr/>
        </p:nvSpPr>
        <p:spPr>
          <a:xfrm>
            <a:off x="800100" y="28757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286207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Reconnaître Boîte de réception, Spam et Corbeille</a:t>
            </a:r>
          </a:p>
        </p:txBody>
      </p:sp>
      <p:sp>
        <p:nvSpPr>
          <p:cNvPr id="8" name="Oval 7"/>
          <p:cNvSpPr/>
          <p:nvPr/>
        </p:nvSpPr>
        <p:spPr>
          <a:xfrm>
            <a:off x="800100" y="37444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373075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Téléverser un fichier dans Drive</a:t>
            </a:r>
          </a:p>
        </p:txBody>
      </p:sp>
      <p:sp>
        <p:nvSpPr>
          <p:cNvPr id="10" name="Oval 9"/>
          <p:cNvSpPr/>
          <p:nvPr/>
        </p:nvSpPr>
        <p:spPr>
          <a:xfrm>
            <a:off x="800100" y="46131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08760" y="459943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Partager un fichier avec la bonne permission</a:t>
            </a:r>
          </a:p>
        </p:txBody>
      </p:sp>
      <p:sp>
        <p:nvSpPr>
          <p:cNvPr id="12" name="Oval 11"/>
          <p:cNvSpPr/>
          <p:nvPr/>
        </p:nvSpPr>
        <p:spPr>
          <a:xfrm>
            <a:off x="6057900" y="2007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199339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Rejoindre une réunion Meet</a:t>
            </a:r>
          </a:p>
        </p:txBody>
      </p:sp>
      <p:sp>
        <p:nvSpPr>
          <p:cNvPr id="14" name="Oval 13"/>
          <p:cNvSpPr/>
          <p:nvPr/>
        </p:nvSpPr>
        <p:spPr>
          <a:xfrm>
            <a:off x="6057900" y="28757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286207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Activer/désactiver mon micro et ma caméra</a:t>
            </a:r>
          </a:p>
        </p:txBody>
      </p:sp>
      <p:sp>
        <p:nvSpPr>
          <p:cNvPr id="16" name="Oval 15"/>
          <p:cNvSpPr/>
          <p:nvPr/>
        </p:nvSpPr>
        <p:spPr>
          <a:xfrm>
            <a:off x="6057900" y="37444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373075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Créer un événement et inviter quelqu'un</a:t>
            </a:r>
          </a:p>
        </p:txBody>
      </p:sp>
      <p:sp>
        <p:nvSpPr>
          <p:cNvPr id="18" name="Oval 17"/>
          <p:cNvSpPr/>
          <p:nvPr/>
        </p:nvSpPr>
        <p:spPr>
          <a:xfrm>
            <a:off x="6057900" y="46131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6560" y="459943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Reconnaître un courriel d'hameçonnage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RESSOURCES COMPLÉMENTAIRES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Pour aller plus loin, à ton rythme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80847" y="1783080"/>
            <a:ext cx="265176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295247" y="2057400"/>
            <a:ext cx="822960" cy="822960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200">
                <a:solidFill>
                  <a:srgbClr val="FFFFFF"/>
                </a:solidFill>
                <a:latin typeface="Public Sans"/>
              </a:rPr>
              <a:t>✉️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3727" y="3063240"/>
            <a:ext cx="22860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300" b="1">
                <a:solidFill>
                  <a:srgbClr val="00475E"/>
                </a:solidFill>
                <a:latin typeface="Manrope"/>
              </a:rPr>
              <a:t>Gmail — Rédiger et envoyer des e-mails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8007" y="3931920"/>
            <a:ext cx="2377440" cy="365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900" b="1">
                <a:solidFill>
                  <a:srgbClr val="006A68"/>
                </a:solidFill>
                <a:latin typeface="Manrope"/>
              </a:rPr>
              <a:t>support.google.com/mail?hl=fr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3727" y="4389120"/>
            <a:ext cx="2286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Aide officielle Google, en français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06927" y="1783080"/>
            <a:ext cx="265176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221327" y="2057400"/>
            <a:ext cx="822960" cy="822960"/>
          </a:xfrm>
          <a:prstGeom prst="ellipse">
            <a:avLst/>
          </a:prstGeom>
          <a:solidFill>
            <a:srgbClr val="F4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200">
                <a:solidFill>
                  <a:srgbClr val="FFFFFF"/>
                </a:solidFill>
                <a:latin typeface="Public Sans"/>
              </a:rPr>
              <a:t>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89807" y="3063240"/>
            <a:ext cx="22860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300" b="1">
                <a:solidFill>
                  <a:srgbClr val="00475E"/>
                </a:solidFill>
                <a:latin typeface="Manrope"/>
              </a:rPr>
              <a:t>Utiliser Google Drive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44087" y="3931920"/>
            <a:ext cx="2377440" cy="365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900" b="1">
                <a:solidFill>
                  <a:srgbClr val="006A68"/>
                </a:solidFill>
                <a:latin typeface="Manrope"/>
              </a:rPr>
              <a:t>support.google.com/drive?hl=fr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9807" y="4389120"/>
            <a:ext cx="2286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Aide officielle Google, en français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33007" y="1783080"/>
            <a:ext cx="265176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147407" y="2057400"/>
            <a:ext cx="822960" cy="822960"/>
          </a:xfrm>
          <a:prstGeom prst="ellipse">
            <a:avLst/>
          </a:prstGeom>
          <a:solidFill>
            <a:srgbClr val="0F9D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200">
                <a:solidFill>
                  <a:srgbClr val="FFFFFF"/>
                </a:solidFill>
                <a:latin typeface="Public Sans"/>
              </a:rPr>
              <a:t>🎥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15887" y="3063240"/>
            <a:ext cx="22860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300" b="1">
                <a:solidFill>
                  <a:srgbClr val="00475E"/>
                </a:solidFill>
                <a:latin typeface="Manrope"/>
              </a:rPr>
              <a:t>Meet — Participer à une réunion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70167" y="3931920"/>
            <a:ext cx="2377440" cy="365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900" b="1">
                <a:solidFill>
                  <a:srgbClr val="006A68"/>
                </a:solidFill>
                <a:latin typeface="Manrope"/>
              </a:rPr>
              <a:t>support.google.com/meet?hl=fr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15887" y="4389120"/>
            <a:ext cx="2286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Aide officielle Google, en français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59087" y="1783080"/>
            <a:ext cx="265176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073487" y="2057400"/>
            <a:ext cx="822960" cy="822960"/>
          </a:xfrm>
          <a:prstGeom prst="ellipse">
            <a:avLst/>
          </a:prstGeom>
          <a:solidFill>
            <a:srgbClr val="428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200">
                <a:solidFill>
                  <a:srgbClr val="FFFFFF"/>
                </a:solidFill>
                <a:latin typeface="Public Sans"/>
              </a:rPr>
              <a:t>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1967" y="3063240"/>
            <a:ext cx="22860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300" b="1">
                <a:solidFill>
                  <a:srgbClr val="00475E"/>
                </a:solidFill>
                <a:latin typeface="Manrope"/>
              </a:rPr>
              <a:t>Agenda — Créer un événement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296247" y="3931920"/>
            <a:ext cx="2377440" cy="365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900" b="1">
                <a:solidFill>
                  <a:srgbClr val="006A68"/>
                </a:solidFill>
                <a:latin typeface="Manrope"/>
              </a:rPr>
              <a:t>support.google.com/calendar?hl=fr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41967" y="4389120"/>
            <a:ext cx="2286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Aide officielle Google, en français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52120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Pages officielles Google, en français, vérifiées le 10 août 2026.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5623560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Voir aussi pour la sécurité : support.google.com/mail?hl=fr — « Éviter et signaler les e-mails d'hameçonnage 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85F1ED"/>
                </a:solidFill>
                <a:latin typeface="Manrope"/>
              </a:rPr>
              <a:t>TÂCHE POUR LA SEMAINE PROCHAINE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63040"/>
            <a:ext cx="100584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600" b="1">
                <a:solidFill>
                  <a:srgbClr val="FFFFFF"/>
                </a:solidFill>
                <a:latin typeface="Manrope"/>
              </a:rPr>
              <a:t>Envoie un courriel de test à un ami ou à toi-même,</a:t>
            </a:r>
          </a:p>
          <a:p>
            <a:pPr algn="l">
              <a:lnSpc>
                <a:spcPct val="110000"/>
              </a:lnSpc>
            </a:pPr>
            <a:r>
              <a:rPr sz="2600" b="1">
                <a:solidFill>
                  <a:srgbClr val="FFFFFF"/>
                </a:solidFill>
                <a:latin typeface="Manrope"/>
              </a:rPr>
              <a:t>avec une pièce jointe (une photo, par exemple).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338328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📸  Preuve : une capture d'écran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de ton courriel envoyé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26480" y="338328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📝  Pas d'ordi à la maison ?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Dessine les 3 étapes sur papier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7492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85F1ED"/>
                </a:solidFill>
                <a:latin typeface="Public Sans"/>
              </a:rPr>
              <a:t>On révise ensemble au début de la semaine 4, avant le nouveau contenu.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23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OBJECTIF DE LA CLASSE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À la fin de cette classe, je pourrai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196596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✉️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208483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Envoyer et recevoir un courriel avec Gmail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06324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318211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Enregistrer et partager un fichier avec Drive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1605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427939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Rejoindre une visioconférence avec Meet</a:t>
            </a:r>
          </a:p>
        </p:txBody>
      </p:sp>
      <p:sp>
        <p:nvSpPr>
          <p:cNvPr id="10" name="Oval 9"/>
          <p:cNvSpPr/>
          <p:nvPr/>
        </p:nvSpPr>
        <p:spPr>
          <a:xfrm>
            <a:off x="822960" y="52578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537667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Créer un événement et inviter quelqu'un avec l'Agenda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1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Google Workspace : une famille d'outils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2423160"/>
            <a:ext cx="3991356" cy="1280160"/>
          </a:xfrm>
          <a:prstGeom prst="curvedConnector3">
            <a:avLst/>
          </a:prstGeom>
          <a:ln w="28575">
            <a:solidFill>
              <a:srgbClr val="EA43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2423160"/>
            <a:ext cx="3963924" cy="1280160"/>
          </a:xfrm>
          <a:prstGeom prst="curvedConnector3">
            <a:avLst/>
          </a:prstGeom>
          <a:ln w="28575">
            <a:solidFill>
              <a:srgbClr val="F4B4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 flipH="1">
            <a:off x="2103120" y="3703320"/>
            <a:ext cx="3991356" cy="1280160"/>
          </a:xfrm>
          <a:prstGeom prst="curvedConnector3">
            <a:avLst/>
          </a:prstGeom>
          <a:ln w="28575">
            <a:solidFill>
              <a:srgbClr val="0F9D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6094476" y="3703320"/>
            <a:ext cx="3963924" cy="1280160"/>
          </a:xfrm>
          <a:prstGeom prst="curvedConnector3">
            <a:avLst/>
          </a:prstGeom>
          <a:ln w="28575">
            <a:solidFill>
              <a:srgbClr val="4285F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1394460" y="1714500"/>
            <a:ext cx="1417320" cy="1417320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✉️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24154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Gmail — le courriel</a:t>
            </a:r>
          </a:p>
        </p:txBody>
      </p:sp>
      <p:sp>
        <p:nvSpPr>
          <p:cNvPr id="10" name="Oval 9"/>
          <p:cNvSpPr/>
          <p:nvPr/>
        </p:nvSpPr>
        <p:spPr>
          <a:xfrm>
            <a:off x="9349740" y="1714500"/>
            <a:ext cx="1417320" cy="1417320"/>
          </a:xfrm>
          <a:prstGeom prst="ellipse">
            <a:avLst/>
          </a:prstGeom>
          <a:solidFill>
            <a:srgbClr val="F4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69680" y="324154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Drive — le nuage</a:t>
            </a:r>
          </a:p>
        </p:txBody>
      </p:sp>
      <p:sp>
        <p:nvSpPr>
          <p:cNvPr id="12" name="Oval 11"/>
          <p:cNvSpPr/>
          <p:nvPr/>
        </p:nvSpPr>
        <p:spPr>
          <a:xfrm>
            <a:off x="1394460" y="4274820"/>
            <a:ext cx="1417320" cy="1417320"/>
          </a:xfrm>
          <a:prstGeom prst="ellipse">
            <a:avLst/>
          </a:prstGeom>
          <a:solidFill>
            <a:srgbClr val="0F9D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🎥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58018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Meet — la visioconférence</a:t>
            </a:r>
          </a:p>
        </p:txBody>
      </p:sp>
      <p:sp>
        <p:nvSpPr>
          <p:cNvPr id="14" name="Oval 13"/>
          <p:cNvSpPr/>
          <p:nvPr/>
        </p:nvSpPr>
        <p:spPr>
          <a:xfrm>
            <a:off x="9349740" y="4274820"/>
            <a:ext cx="1417320" cy="1417320"/>
          </a:xfrm>
          <a:prstGeom prst="ellipse">
            <a:avLst/>
          </a:prstGeom>
          <a:solidFill>
            <a:srgbClr val="428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69680" y="58018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Agenda — le calendrier</a:t>
            </a:r>
          </a:p>
        </p:txBody>
      </p:sp>
      <p:sp>
        <p:nvSpPr>
          <p:cNvPr id="16" name="Oval 15"/>
          <p:cNvSpPr/>
          <p:nvPr/>
        </p:nvSpPr>
        <p:spPr>
          <a:xfrm>
            <a:off x="5317236" y="29260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31436" y="4617720"/>
            <a:ext cx="2926080" cy="795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Google Workspace</a:t>
            </a:r>
          </a:p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(un seul compte)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2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Chaque outil, en une phrase</a:t>
            </a:r>
          </a:p>
        </p:txBody>
      </p:sp>
      <p:sp>
        <p:nvSpPr>
          <p:cNvPr id="4" name="Oval 3"/>
          <p:cNvSpPr/>
          <p:nvPr/>
        </p:nvSpPr>
        <p:spPr>
          <a:xfrm>
            <a:off x="845820" y="1869947"/>
            <a:ext cx="777240" cy="777240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>
                <a:solidFill>
                  <a:srgbClr val="FFFFFF"/>
                </a:solidFill>
                <a:latin typeface="Public Sans"/>
              </a:rPr>
              <a:t>✉️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1874519"/>
            <a:ext cx="18288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00475E"/>
                </a:solidFill>
                <a:latin typeface="Manrope"/>
              </a:rPr>
              <a:t>Gmail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86200" y="1874519"/>
            <a:ext cx="740664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Mon adresse et ma boîte aux lettres électronique</a:t>
            </a:r>
          </a:p>
        </p:txBody>
      </p:sp>
      <p:sp>
        <p:nvSpPr>
          <p:cNvPr id="7" name="Oval 6"/>
          <p:cNvSpPr/>
          <p:nvPr/>
        </p:nvSpPr>
        <p:spPr>
          <a:xfrm>
            <a:off x="845820" y="2921507"/>
            <a:ext cx="777240" cy="777240"/>
          </a:xfrm>
          <a:prstGeom prst="ellipse">
            <a:avLst/>
          </a:prstGeom>
          <a:solidFill>
            <a:srgbClr val="F4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>
                <a:solidFill>
                  <a:srgbClr val="FFFFFF"/>
                </a:solidFill>
                <a:latin typeface="Public Sans"/>
              </a:rPr>
              <a:t>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0240" y="2926079"/>
            <a:ext cx="18288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00475E"/>
                </a:solidFill>
                <a:latin typeface="Manrope"/>
              </a:rPr>
              <a:t>Drive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86200" y="2926079"/>
            <a:ext cx="740664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Un classeur dans le nuage, accessible de partout</a:t>
            </a:r>
          </a:p>
        </p:txBody>
      </p:sp>
      <p:sp>
        <p:nvSpPr>
          <p:cNvPr id="10" name="Oval 9"/>
          <p:cNvSpPr/>
          <p:nvPr/>
        </p:nvSpPr>
        <p:spPr>
          <a:xfrm>
            <a:off x="845820" y="3973067"/>
            <a:ext cx="777240" cy="777240"/>
          </a:xfrm>
          <a:prstGeom prst="ellipse">
            <a:avLst/>
          </a:prstGeom>
          <a:solidFill>
            <a:srgbClr val="0F9D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>
                <a:solidFill>
                  <a:srgbClr val="FFFFFF"/>
                </a:solidFill>
                <a:latin typeface="Public Sans"/>
              </a:rPr>
              <a:t>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3977639"/>
            <a:ext cx="18288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00475E"/>
                </a:solidFill>
                <a:latin typeface="Manrope"/>
              </a:rPr>
              <a:t>Meet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86200" y="3977639"/>
            <a:ext cx="740664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Se voir et se parler à distance, par vidéo</a:t>
            </a:r>
          </a:p>
        </p:txBody>
      </p:sp>
      <p:sp>
        <p:nvSpPr>
          <p:cNvPr id="13" name="Oval 12"/>
          <p:cNvSpPr/>
          <p:nvPr/>
        </p:nvSpPr>
        <p:spPr>
          <a:xfrm>
            <a:off x="845820" y="5024627"/>
            <a:ext cx="777240" cy="777240"/>
          </a:xfrm>
          <a:prstGeom prst="ellipse">
            <a:avLst/>
          </a:prstGeom>
          <a:solidFill>
            <a:srgbClr val="4285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>
                <a:solidFill>
                  <a:srgbClr val="FFFFFF"/>
                </a:solidFill>
                <a:latin typeface="Public Sans"/>
              </a:rPr>
              <a:t>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20240" y="5029199"/>
            <a:ext cx="18288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00475E"/>
                </a:solidFill>
                <a:latin typeface="Manrope"/>
              </a:rPr>
              <a:t>Agenda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86200" y="5029199"/>
            <a:ext cx="740664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Planifier un rendez-vous et inviter quelqu'un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GMAIL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La boîte de réception Gmail, en un coup d'œil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965960"/>
            <a:ext cx="9418320" cy="38404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371600" y="1965960"/>
            <a:ext cx="9418320" cy="384048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545336" y="2057400"/>
            <a:ext cx="201168" cy="201168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74520" y="1965960"/>
            <a:ext cx="3657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Gmail</a:t>
            </a:r>
          </a:p>
        </p:txBody>
      </p:sp>
      <p:sp>
        <p:nvSpPr>
          <p:cNvPr id="8" name="Oval 7"/>
          <p:cNvSpPr/>
          <p:nvPr/>
        </p:nvSpPr>
        <p:spPr>
          <a:xfrm>
            <a:off x="10442448" y="2084832"/>
            <a:ext cx="146304" cy="14630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168128" y="2084832"/>
            <a:ext cx="146304" cy="14630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9893808" y="2084832"/>
            <a:ext cx="146304" cy="14630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371600" y="2350008"/>
            <a:ext cx="9418320" cy="365760"/>
          </a:xfrm>
          <a:prstGeom prst="rect">
            <a:avLst/>
          </a:prstGeom>
          <a:solidFill>
            <a:srgbClr val="F9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554480" y="2350008"/>
            <a:ext cx="45720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🔍  Rechercher dans les messages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71600" y="2715768"/>
            <a:ext cx="2377440" cy="3090672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1554480" y="2852928"/>
            <a:ext cx="2011680" cy="45720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300" b="1">
                <a:solidFill>
                  <a:srgbClr val="FFFFFF"/>
                </a:solidFill>
                <a:latin typeface="Manrope"/>
              </a:rPr>
              <a:t>✉️  Nouveau message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0200" y="3493008"/>
            <a:ext cx="2103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📥 Boîte de réception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0200" y="3950208"/>
            <a:ext cx="2103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📤 Messages envoyés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200" y="4407408"/>
            <a:ext cx="2103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⚠️ Spam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00200" y="4864608"/>
            <a:ext cx="2103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🗑️ Corbeille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886200" y="2825496"/>
            <a:ext cx="676656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069080" y="2880360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Marie Dupont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69080" y="3154680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Réunion d'équipe demain à 10h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875520" y="2825496"/>
            <a:ext cx="77724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09:41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886200" y="3611880"/>
            <a:ext cx="6766560" cy="65836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069080" y="3666744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Service Client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69080" y="3941064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Votre facture de janvier est prête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08592" y="3785616"/>
            <a:ext cx="585216" cy="310896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6B6F72"/>
                </a:solidFill>
                <a:latin typeface="Public Sans"/>
              </a:rPr>
              <a:t>PJ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875520" y="3611880"/>
            <a:ext cx="77724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Hier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886200" y="4398264"/>
            <a:ext cx="676656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069080" y="4453128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Ahmed Benali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69080" y="4727448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Merci pour ton aide cette semaine !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875520" y="4398264"/>
            <a:ext cx="77724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Lun.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886200" y="5184648"/>
            <a:ext cx="6766560" cy="65836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069080" y="5239512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Bibliothèque municipale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69080" y="5513832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Rappel : votre livre est à retourner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875520" y="5184648"/>
            <a:ext cx="77724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22 juil.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1463040" y="3081528"/>
            <a:ext cx="91440" cy="0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1504188" y="3031236"/>
            <a:ext cx="100584" cy="100584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91440" y="2784348"/>
            <a:ext cx="1371600" cy="594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475E"/>
                </a:solidFill>
                <a:latin typeface="Manrope"/>
              </a:rPr>
              <a:t>Bouton Nouveau message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760720" y="2084832"/>
            <a:ext cx="0" cy="795528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5710428" y="2830068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4480560" y="1627632"/>
            <a:ext cx="265176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Boîte de réception</a:t>
            </a:r>
          </a:p>
        </p:txBody>
      </p:sp>
      <p:cxnSp>
        <p:nvCxnSpPr>
          <p:cNvPr id="42" name="Connector 41"/>
          <p:cNvCxnSpPr/>
          <p:nvPr/>
        </p:nvCxnSpPr>
        <p:spPr>
          <a:xfrm flipV="1">
            <a:off x="9601200" y="3785616"/>
            <a:ext cx="0" cy="2203704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9550908" y="3735324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8686800" y="5989320"/>
            <a:ext cx="30175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Pièce jointe (fichier attaché)</a:t>
            </a:r>
          </a:p>
        </p:txBody>
      </p:sp>
      <p:cxnSp>
        <p:nvCxnSpPr>
          <p:cNvPr id="45" name="Connector 44"/>
          <p:cNvCxnSpPr/>
          <p:nvPr/>
        </p:nvCxnSpPr>
        <p:spPr>
          <a:xfrm flipV="1">
            <a:off x="2743200" y="5056632"/>
            <a:ext cx="0" cy="932688"/>
          </a:xfrm>
          <a:prstGeom prst="line">
            <a:avLst/>
          </a:prstGeom>
          <a:ln w="19050">
            <a:solidFill>
              <a:srgbClr val="B88A5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2692908" y="5006340"/>
            <a:ext cx="100584" cy="100584"/>
          </a:xfrm>
          <a:prstGeom prst="ellipse">
            <a:avLst/>
          </a:prstGeom>
          <a:solidFill>
            <a:srgbClr val="B88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457200" y="5989320"/>
            <a:ext cx="30175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88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B88A5C"/>
                </a:solidFill>
                <a:latin typeface="Manrope"/>
              </a:rPr>
              <a:t>Dossiers Spam et Corbeille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PAS À PAS · GMAIL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Composer et envoyer un courriel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Cliquer sur Nouveau message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88720" y="3383280"/>
            <a:ext cx="2103120" cy="77724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500" b="1">
                <a:solidFill>
                  <a:srgbClr val="FFFFFF"/>
                </a:solidFill>
                <a:latin typeface="Manrope"/>
              </a:rPr>
              <a:t>✉️  Nouveau message</a:t>
            </a:r>
          </a:p>
        </p:txBody>
      </p:sp>
      <p:sp>
        <p:nvSpPr>
          <p:cNvPr id="7" name="Oval 6"/>
          <p:cNvSpPr/>
          <p:nvPr/>
        </p:nvSpPr>
        <p:spPr>
          <a:xfrm>
            <a:off x="1988820" y="4549140"/>
            <a:ext cx="502920" cy="50292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000">
                <a:solidFill>
                  <a:srgbClr val="FFFFFF"/>
                </a:solidFill>
                <a:latin typeface="Public Sans"/>
              </a:rPr>
              <a:t>🖱️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Destinataire, objet, message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34840" y="2286000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À :  ami@exemple.com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34840" y="2852928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Objet :  Bonjour !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34840" y="3419856"/>
            <a:ext cx="265176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Comment vas-tu ?…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Cliquer sur Envoyer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0" y="3383280"/>
            <a:ext cx="2103120" cy="77724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Manrope"/>
              </a:rPr>
              <a:t>📤  Envoyer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55280" y="4572000"/>
            <a:ext cx="26517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Le courriel part immédiatement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SÉCURITÉ · GMAIL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Reconnaître un courriel d'hameçonnage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468880" y="1691640"/>
            <a:ext cx="7223760" cy="3063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0" y="1828800"/>
            <a:ext cx="6675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663500"/>
                </a:solidFill>
                <a:latin typeface="Public Sans"/>
              </a:rPr>
              <a:t>De : Service-Securite@banque-verify-info.net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2240280"/>
            <a:ext cx="66751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A1C1E"/>
                </a:solidFill>
                <a:latin typeface="Manrope"/>
              </a:rPr>
              <a:t>⚠️ URGENT : confirmez votre mot de passe maintenant !!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0" y="2743200"/>
            <a:ext cx="6675120" cy="155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Cher client, votre compte a été suspendu.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Cliquez ici pour confirmer immédiatemant votre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mot de passe et votre numéro de carte bancaire,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1A1C1E"/>
                </a:solidFill>
                <a:latin typeface="Public Sans"/>
              </a:rPr>
              <a:t>sinon votre compte sera fermer dans 24h.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377440" y="1965960"/>
            <a:ext cx="91440" cy="0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418588" y="1915668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48640" y="1737360"/>
            <a:ext cx="18288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Adresse bizarre</a:t>
            </a:r>
          </a:p>
        </p:txBody>
      </p:sp>
      <p:cxnSp>
        <p:nvCxnSpPr>
          <p:cNvPr id="11" name="Connector 10"/>
          <p:cNvCxnSpPr/>
          <p:nvPr/>
        </p:nvCxnSpPr>
        <p:spPr>
          <a:xfrm flipV="1">
            <a:off x="2377440" y="2423160"/>
            <a:ext cx="91440" cy="45720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2418588" y="2372868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48640" y="2880360"/>
            <a:ext cx="18288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Ton urgent,</a:t>
            </a:r>
            <a:br/>
            <a:r>
              <a:rPr sz="1300" b="1">
                <a:solidFill>
                  <a:srgbClr val="006A68"/>
                </a:solidFill>
                <a:latin typeface="Manrope"/>
              </a:rPr>
              <a:t>alarmant</a:t>
            </a:r>
          </a:p>
        </p:txBody>
      </p:sp>
      <p:cxnSp>
        <p:nvCxnSpPr>
          <p:cNvPr id="14" name="Connector 13"/>
          <p:cNvCxnSpPr/>
          <p:nvPr/>
        </p:nvCxnSpPr>
        <p:spPr>
          <a:xfrm flipH="1">
            <a:off x="9692640" y="2926080"/>
            <a:ext cx="91440" cy="548640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9642348" y="3424428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9784080" y="2377440"/>
            <a:ext cx="182880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Fautes</a:t>
            </a:r>
            <a:br/>
            <a:r>
              <a:rPr sz="1300" b="1">
                <a:solidFill>
                  <a:srgbClr val="1A5F7A"/>
                </a:solidFill>
                <a:latin typeface="Manrope"/>
              </a:rPr>
              <a:t>d'orthographe</a:t>
            </a:r>
          </a:p>
        </p:txBody>
      </p:sp>
      <p:cxnSp>
        <p:nvCxnSpPr>
          <p:cNvPr id="17" name="Connector 16"/>
          <p:cNvCxnSpPr/>
          <p:nvPr/>
        </p:nvCxnSpPr>
        <p:spPr>
          <a:xfrm flipH="1">
            <a:off x="9692640" y="4023360"/>
            <a:ext cx="91440" cy="0"/>
          </a:xfrm>
          <a:prstGeom prst="line">
            <a:avLst/>
          </a:prstGeom>
          <a:ln w="19050">
            <a:solidFill>
              <a:srgbClr val="B88A5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9642348" y="3973068"/>
            <a:ext cx="100584" cy="100584"/>
          </a:xfrm>
          <a:prstGeom prst="ellipse">
            <a:avLst/>
          </a:prstGeom>
          <a:solidFill>
            <a:srgbClr val="B88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784080" y="3566160"/>
            <a:ext cx="182880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88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B88A5C"/>
                </a:solidFill>
                <a:latin typeface="Manrope"/>
              </a:rPr>
              <a:t>Demande de</a:t>
            </a:r>
            <a:br/>
            <a:r>
              <a:rPr sz="1300" b="1">
                <a:solidFill>
                  <a:srgbClr val="B88A5C"/>
                </a:solidFill>
                <a:latin typeface="Manrope"/>
              </a:rPr>
              <a:t>mot de passe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280160" y="5074920"/>
            <a:ext cx="9601200" cy="960120"/>
          </a:xfrm>
          <a:prstGeom prst="roundRect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Manrope"/>
              </a:rPr>
              <a:t>⚠️  Règle d'or : je ne clique JAMAIS, je ne réponds JAMAIS. Je demande de l'aide si un courriel me semble louche.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DRIVE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Google Drive, en un coup d'œil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965960"/>
            <a:ext cx="9418320" cy="38404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371600" y="1965960"/>
            <a:ext cx="9418320" cy="384048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545336" y="2057400"/>
            <a:ext cx="201168" cy="201168"/>
          </a:xfrm>
          <a:prstGeom prst="ellipse">
            <a:avLst/>
          </a:prstGeom>
          <a:solidFill>
            <a:srgbClr val="F4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74520" y="1965960"/>
            <a:ext cx="3657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Google Drive</a:t>
            </a:r>
          </a:p>
        </p:txBody>
      </p:sp>
      <p:sp>
        <p:nvSpPr>
          <p:cNvPr id="8" name="Oval 7"/>
          <p:cNvSpPr/>
          <p:nvPr/>
        </p:nvSpPr>
        <p:spPr>
          <a:xfrm>
            <a:off x="10442448" y="2084832"/>
            <a:ext cx="146304" cy="14630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168128" y="2084832"/>
            <a:ext cx="146304" cy="14630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9893808" y="2084832"/>
            <a:ext cx="146304" cy="14630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371600" y="2350008"/>
            <a:ext cx="9418320" cy="457200"/>
          </a:xfrm>
          <a:prstGeom prst="rect">
            <a:avLst/>
          </a:prstGeom>
          <a:solidFill>
            <a:srgbClr val="F9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554480" y="2404872"/>
            <a:ext cx="1371600" cy="347472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200" b="1">
                <a:solidFill>
                  <a:srgbClr val="FFFFFF"/>
                </a:solidFill>
                <a:latin typeface="Manrope"/>
              </a:rPr>
              <a:t>➕ Nouveau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0" y="2350008"/>
            <a:ext cx="4572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🔍  Rechercher dans Drive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71600" y="2807208"/>
            <a:ext cx="2194560" cy="2999232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554480" y="2990088"/>
            <a:ext cx="192024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00475E"/>
                </a:solidFill>
                <a:latin typeface="Public Sans"/>
              </a:rPr>
              <a:t>📁 Mon Drive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54480" y="3493008"/>
            <a:ext cx="192024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👥 Partagés avec moi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3995928"/>
            <a:ext cx="192024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🕒 Récents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4498848"/>
            <a:ext cx="192024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🗑️ Corbeille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886200" y="3081528"/>
            <a:ext cx="1234440" cy="77724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600" b="1">
                <a:solidFill>
                  <a:srgbClr val="00475E"/>
                </a:solidFill>
                <a:latin typeface="Manrope"/>
              </a:rPr>
              <a:t>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49040" y="3886200"/>
            <a:ext cx="1508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0">
                <a:solidFill>
                  <a:srgbClr val="1A1C1E"/>
                </a:solidFill>
                <a:latin typeface="Public Sans"/>
              </a:rPr>
              <a:t>Photos vacances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40680" y="3081528"/>
            <a:ext cx="1234440" cy="77724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600" b="1">
                <a:solidFill>
                  <a:srgbClr val="00475E"/>
                </a:solidFill>
                <a:latin typeface="Manrope"/>
              </a:rPr>
              <a:t>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3520" y="3886200"/>
            <a:ext cx="1508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0">
                <a:solidFill>
                  <a:srgbClr val="1A1C1E"/>
                </a:solidFill>
                <a:latin typeface="Public Sans"/>
              </a:rPr>
              <a:t>Semaine 3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995160" y="3081528"/>
            <a:ext cx="1234440" cy="77724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600" b="1">
                <a:solidFill>
                  <a:srgbClr val="00475E"/>
                </a:solidFill>
                <a:latin typeface="Manrope"/>
              </a:rPr>
              <a:t>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0" y="3886200"/>
            <a:ext cx="1508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0">
                <a:solidFill>
                  <a:srgbClr val="1A1C1E"/>
                </a:solidFill>
                <a:latin typeface="Public Sans"/>
              </a:rPr>
              <a:t>CV.docx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886200" y="4361688"/>
            <a:ext cx="1234440" cy="77724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600" b="1">
                <a:solidFill>
                  <a:srgbClr val="00475E"/>
                </a:solidFill>
                <a:latin typeface="Manrope"/>
              </a:rPr>
              <a:t>📊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749040" y="5166360"/>
            <a:ext cx="1508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0">
                <a:solidFill>
                  <a:srgbClr val="1A1C1E"/>
                </a:solidFill>
                <a:latin typeface="Public Sans"/>
              </a:rPr>
              <a:t>Budget.xlsx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40680" y="4361688"/>
            <a:ext cx="1234440" cy="77724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600" b="1">
                <a:solidFill>
                  <a:srgbClr val="00475E"/>
                </a:solidFill>
                <a:latin typeface="Manrope"/>
              </a:rPr>
              <a:t>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03520" y="5166360"/>
            <a:ext cx="1508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0">
                <a:solidFill>
                  <a:srgbClr val="1A1C1E"/>
                </a:solidFill>
                <a:latin typeface="Public Sans"/>
              </a:rPr>
              <a:t>Facture.pdf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995160" y="4361688"/>
            <a:ext cx="1234440" cy="77724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600" b="1">
                <a:solidFill>
                  <a:srgbClr val="00475E"/>
                </a:solidFill>
                <a:latin typeface="Manrope"/>
              </a:rPr>
              <a:t>🖼️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58000" y="5166360"/>
            <a:ext cx="1508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0">
                <a:solidFill>
                  <a:srgbClr val="1A1C1E"/>
                </a:solidFill>
                <a:latin typeface="Public Sans"/>
              </a:rPr>
              <a:t>Reçu.jpg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371600" y="2578608"/>
            <a:ext cx="182880" cy="0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1504188" y="2528316"/>
            <a:ext cx="100584" cy="100584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91440" y="2304288"/>
            <a:ext cx="128016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475E"/>
                </a:solidFill>
                <a:latin typeface="Manrope"/>
              </a:rPr>
              <a:t>Bouton + Nouveau</a:t>
            </a:r>
          </a:p>
        </p:txBody>
      </p:sp>
      <p:cxnSp>
        <p:nvCxnSpPr>
          <p:cNvPr id="34" name="Connector 33"/>
          <p:cNvCxnSpPr/>
          <p:nvPr/>
        </p:nvCxnSpPr>
        <p:spPr>
          <a:xfrm flipH="1">
            <a:off x="5486400" y="2084832"/>
            <a:ext cx="3566160" cy="493776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436108" y="2528316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9052560" y="1627632"/>
            <a:ext cx="265176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Barre de recherche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280160" y="3191256"/>
            <a:ext cx="365760" cy="0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1595628" y="3140964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91440" y="2939796"/>
            <a:ext cx="11887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663500"/>
                </a:solidFill>
                <a:latin typeface="Manrope"/>
              </a:rPr>
              <a:t>Mon Drive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1280160" y="3694176"/>
            <a:ext cx="365760" cy="0"/>
          </a:xfrm>
          <a:prstGeom prst="line">
            <a:avLst/>
          </a:prstGeom>
          <a:ln w="19050">
            <a:solidFill>
              <a:srgbClr val="B88A5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1595628" y="3643884"/>
            <a:ext cx="100584" cy="100584"/>
          </a:xfrm>
          <a:prstGeom prst="ellipse">
            <a:avLst/>
          </a:prstGeom>
          <a:solidFill>
            <a:srgbClr val="B88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91440" y="3465576"/>
            <a:ext cx="118872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88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000" b="1">
                <a:solidFill>
                  <a:srgbClr val="B88A5C"/>
                </a:solidFill>
                <a:latin typeface="Manrope"/>
              </a:rPr>
              <a:t>Partagés avec moi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