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ACCUEIL (2 min)</a:t>
            </a:r>
          </a:p>
          <a:p>
            <a:r>
              <a:t>- Souhaiter la bienvenue, verifier que tout le monde entend et voit bien l'ecran.</a:t>
            </a:r>
          </a:p>
          <a:p>
            <a:r>
              <a:t>- Rappeler le format : 8 semaines, 1 classe/semaine de 1h30, en ligne — on est a la semaine 2 sur 8.</a:t>
            </a:r>
          </a:p>
          <a:p>
            <a:r>
              <a:t>- Annoncer le plan : on commence par revoir ensemble le devoir de la semaine derniere, puis on decouvre Internet et la navigation.</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ANATOMIE 4/6 — PAGE DE RESULTATS (4 min)</a:t>
            </a:r>
          </a:p>
          <a:p>
            <a:r>
              <a:t>- Montrer en direct une vraie recherche et pointer les etiquettes 'Annonce' ou 'Sponsorise' — elles apparaissent presque toujours tout en haut.</a:t>
            </a:r>
          </a:p>
          <a:p>
            <a:r>
              <a:t>- Expliquer : ce ne sont pas de mauvais resultats en soi, mais des entreprises qui PAIENT pour etre affichees en premier — ca ne veut pas dire que c'est le meilleur choix ni le plus fiable. Etre encore plus prudent si le nom du site semble bizarre ou promet un rabais exagere (ex. '80% de rabais').</a:t>
            </a:r>
          </a:p>
          <a:p>
            <a:r>
              <a:t>- Les resultats juste en dessous, sans etiquette, sont les resultats 'naturels' — generalement les plus pertinents pour la recherche.</a:t>
            </a:r>
          </a:p>
          <a:p>
            <a:r>
              <a:t>- Toujours lire l'adresse (URL) sous le titre avant de cliquer : est-ce que ca ressemble au vrai nom de l'entreprise que je connais ?</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ANATOMIE 5/6 — CADENAS ET HTTPS (4 min)</a:t>
            </a:r>
          </a:p>
          <a:p>
            <a:r>
              <a:t>- Montrer en direct la barre d'adresse d'un vrai site connu (ex. site d'une banque) et pointer le petit cadenas ferme a gauche de l'adresse.</a:t>
            </a:r>
          </a:p>
          <a:p>
            <a:r>
              <a:t>- Le 's' dans 'https' veut dire 'securise' — presque tous les sites serieux l'utilisent aujourd'hui, mais ca ne garantit pas a 100% qu'un site est honnete, seulement que la connexion est chiffree.</a:t>
            </a:r>
          </a:p>
          <a:p>
            <a:r>
              <a:t>- Regle simple a repeter : avant d'entrer un mot de passe, un numero de carte ou une information personnelle, verifier le cadenas ET que l'adresse ressemble au vrai nom de l'entreprise (pas une adresse bizarre avec des mots au hasard).</a:t>
            </a:r>
          </a:p>
          <a:p>
            <a:r>
              <a:t>- En cas de doute, fermer la page plutot que de continuer.</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ANATOMIE 6/6 — TELECHARGER EN SECURITE (4 min)</a:t>
            </a:r>
          </a:p>
          <a:p>
            <a:r>
              <a:t>- Rappel : on ne telecharge que depuis des sites connus ou officiels — jamais depuis une fenetre pop-up ou une publicite.</a:t>
            </a:r>
          </a:p>
          <a:p>
            <a:r>
              <a:t>- Montrer en direct ou vont les fichiers telecharges par defaut (dossier 'Telechargements') et comment l'ouvrir depuis l'Explorateur de fichiers (vu a la semaine 1).</a:t>
            </a:r>
          </a:p>
          <a:p>
            <a:r>
              <a:t>- L'extension (les lettres apres le dernier point) doit correspondre a ce qu'on attend : un document est .pdf/.docx, une image .jpg/.png — pas .exe sauf si on installe volontairement un logiciel connu.</a:t>
            </a:r>
          </a:p>
          <a:p>
            <a:r>
              <a:t>- Regle d'or : dans le doute, ne pas ouvrir, et demander de l'aide.</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REFLEXE DE SECURITE — FENETRE SUSPECTE (3 min)</a:t>
            </a:r>
          </a:p>
          <a:p>
            <a:r>
              <a:t>- Ces fenetres (pop-up) sont concues pour faire peur ou exciter pour qu'on clique vite sans reflechir — c'est exactement ce qu'il ne faut PAS faire.</a:t>
            </a:r>
          </a:p>
          <a:p>
            <a:r>
              <a:t>- Montrer en direct, si possible, un exemple securise (capture d'ecran) pour demystifier sans exposer le groupe a un vrai risque.</a:t>
            </a:r>
          </a:p>
          <a:p>
            <a:r>
              <a:t>- Rappeler : Windows ou le navigateur ne demandent jamais d'appeler un numero de telephone ou d'entrer un mot de passe dans une fenetre pop-up surprise.</a:t>
            </a:r>
          </a:p>
          <a:p>
            <a:r>
              <a:t>- Message cle a repeter souvent dans ce cours : 'Dans le doute, on ferme, on ne clique pas, et on demande de l'aide si besoin.'</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PRATIQUE GUIDEE 1/3 (5 min)</a:t>
            </a:r>
          </a:p>
          <a:p>
            <a:r>
              <a:t>- Faire les 3 etapes en partage d'ecran, PUIS demander a chacun de le faire chez soi en meme temps (rester en ligne pour aider en direct).</a:t>
            </a:r>
          </a:p>
          <a:p>
            <a:r>
              <a:t>- Demander a 1-2 participants de nommer a voix haute lequel de leurs resultats est une Annonce et lequel est naturel, pour verifier la comprehension.</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PRATIQUE GUIDEE 2/3 (5 min)</a:t>
            </a:r>
          </a:p>
          <a:p>
            <a:r>
              <a:t>- Reprend directement la diapositive 'Ouvrir et fermer un onglet, pas a pas'.</a:t>
            </a:r>
          </a:p>
          <a:p>
            <a:r>
              <a:t>- Verifier que chacun voit bien DEUX onglets en meme temps avant de fermer le second.</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PRATIQUE GUIDEE 3/3 (5 min)</a:t>
            </a:r>
          </a:p>
          <a:p>
            <a:r>
              <a:t>- Reprend directement la diapositive 'Ajouter un favori, pas a pas'.</a:t>
            </a:r>
          </a:p>
          <a:p>
            <a:r>
              <a:t>- C'est la derniere pratique avant la pause : feliciter le groupe pour le chemin parcouru depuis le debut de la classe.</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PAUSE (5 min)</a:t>
            </a:r>
          </a:p>
          <a:p>
            <a:r>
              <a:t>- Petite coupure a mi-chemin, utile pour un public adulte en ligne.</a:t>
            </a:r>
          </a:p>
          <a:p>
            <a:r>
              <a:t>- Profiter pour repondre aux questions en suspens un a un si besoin, en particulier sur la securite (annonce vs resultat, cadenas https).</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CHECKLIST (4 min)</a:t>
            </a:r>
          </a:p>
          <a:p>
            <a:r>
              <a:t>- Lire chaque item, demander a main levee (ou reaction Zoom/Meet) qui se sent capable.</a:t>
            </a:r>
          </a:p>
          <a:p>
            <a:r>
              <a:t>- Insister particulierement sur les items de securite (Annonce, cadenas, fenetre suspecte) — ce sont les plus importants a bien maitriser.</a:t>
            </a:r>
          </a:p>
          <a:p>
            <a:r>
              <a:t>- Noter discretement qui aura besoin d'un suivi individuel avant la semaine 3.</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RESSOURCES COMPLEMENTAIRES (2 min, optionnel si le temps manque)</a:t>
            </a:r>
          </a:p>
          <a:p>
            <a:r>
              <a:t>- Ce n'est PAS un devoir — ce sont des sites que les eleves curieux ou plus rapides peuvent explorer seuls, a leur rythme, entre les classes.</a:t>
            </a:r>
          </a:p>
          <a:p>
            <a:r>
              <a:t>- Mentionner que ces 3 ressources sont gratuites, en francais, et pensees pour des adultes debutants comme eux, avec un accent sur la securite en ligne.</a:t>
            </a:r>
          </a:p>
          <a:p>
            <a:r>
              <a:t>- On peut aussi les ajouter au document de ressources partage apres la classe.</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REVISION DU DEVOIR (10-15 min)</a:t>
            </a:r>
          </a:p>
          <a:p>
            <a:r>
              <a:t>- Demander a 2-3 participants de partager leur ecran (ou decrire) ce qu'ils ont fait.</a:t>
            </a:r>
          </a:p>
          <a:p>
            <a:r>
              <a:t>- Refaire ensemble, en direct, les etapes pour ceux qui n'ont pas reussi ou n'ont pas eu d'ordinateur (verifier aussi les dessins papier).</a:t>
            </a:r>
          </a:p>
          <a:p>
            <a:r>
              <a:t>- Ne pas culpabiliser : rappeler que c'est normal de pratiquer plusieurs fois avant que ce soit automatique.</a:t>
            </a:r>
          </a:p>
          <a:p>
            <a:r>
              <a:t>- Transition : 'Aujourd'hui, on continue avec un outil qu'on utilise presque tous les jours : le navigateur Internet.'</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TACHE (3 min) — meme format toutes les semaines, les eleves vont le reconnaitre.</a:t>
            </a:r>
          </a:p>
          <a:p>
            <a:r>
              <a:t>- Lire la tache a voix haute, s'assurer que tout le monde a bien compris avant de terminer la classe.</a:t>
            </a:r>
          </a:p>
          <a:p>
            <a:r>
              <a:t>- Suggerer des exemples de sujets utiles : heures d'ouverture d'un service, programme d'aide, site d'apprentissage du francais...</a:t>
            </a:r>
          </a:p>
          <a:p>
            <a:r>
              <a:t>- Rappeler comment envoyer la preuve (ex. WhatsApp/courriel du groupe).</a:t>
            </a:r>
          </a:p>
          <a:p>
            <a:r>
              <a:t>- Rappeler que les 10-15 premieres minutes de la semaine 3 serviront a revoir cette tache ensemble, avant d'attaquer le nouveau contenu.</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OBJECTIF (2 min)</a:t>
            </a:r>
          </a:p>
          <a:p>
            <a:r>
              <a:t>- Lire les 4 objectifs a voix haute, en langage simple.</a:t>
            </a:r>
          </a:p>
          <a:p>
            <a:r>
              <a:t>- Insister particulierement sur le 3e objectif (securite) : c'est le plus important pour eviter les fraudes en ligne, tres frequentes envers les nouveaux arrivants.</a:t>
            </a:r>
          </a:p>
          <a:p>
            <a:r>
              <a:t>- Ne pas entrer dans les details ici, juste donner le cap.</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CONTENU 1/3 — LE NAVIGATEUR (6 min)</a:t>
            </a:r>
          </a:p>
          <a:p>
            <a:r>
              <a:t>- Un navigateur (Edge, Chrome, Firefox...) est le programme qui permet d'aller sur Internet — comme une porte d'entree vers tous les sites web.</a:t>
            </a:r>
          </a:p>
          <a:p>
            <a:r>
              <a:t>- Barre d'adresse (ou on tape ou lit l'adresse exacte du site) VS barre de recherche (ou on tape des mots-cles pour chercher) — sur la plupart des navigateurs modernes, c'est la MEME barre, qui devine ce qu'on veut faire.</a:t>
            </a:r>
          </a:p>
          <a:p>
            <a:r>
              <a:t>- Onglets : permettent d'ouvrir plusieurs pages a la fois dans UNE seule fenetre, comme plusieurs feuilles dans un cahier.</a:t>
            </a:r>
          </a:p>
          <a:p>
            <a:r>
              <a:t>- Favoris (etoile ⭐) : garder une adresse pour la retrouver facilement plus tard.</a:t>
            </a:r>
          </a:p>
          <a:p>
            <a:r>
              <a:t>- Historique : la liste des sites visites recemment — utile pour retrouver une page qu'on a oublie de mettre en favori.</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CONTENU 2/3 — FAIRE UNE RECHERCHE (6 min)</a:t>
            </a:r>
          </a:p>
          <a:p>
            <a:r>
              <a:t>- Mots-cles : on tape quelques mots simples qui decrivent ce qu'on cherche (pas une phrase complete necessairement) — ex. 'heures ouverture pharmacie pres de moi'.</a:t>
            </a:r>
          </a:p>
          <a:p>
            <a:r>
              <a:t>- Resultats : une liste de liens s'affiche ; on lit le TITRE et la description avant de cliquer.</a:t>
            </a:r>
          </a:p>
          <a:p>
            <a:r>
              <a:t>- TRES IMPORTANT : certains resultats en haut de la page sont marques 'Annonce' ou 'Sponsorise' — ce sont des publicites, pas toujours les meilleurs ou les plus fiables resultats. Les vrais resultats ('organiques') viennent apres.</a:t>
            </a:r>
          </a:p>
          <a:p>
            <a:r>
              <a:t>- On regarde ca en detail a la prochaine diapositive avec un exemple visuel.</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CONTENU 3/3 — NAVIGUER EN SECURITE (6 min)</a:t>
            </a:r>
          </a:p>
          <a:p>
            <a:r>
              <a:t>- Le cadenas 🔒 et 'https' devant l'adresse indiquent qu'un site chiffre les informations echangees (utile avant d'entrer un mot de passe ou une carte de credit).</a:t>
            </a:r>
          </a:p>
          <a:p>
            <a:r>
              <a:t>- Une fenetre qui apparait soudainement en disant 'Vous avez gagne !' ou 'Votre ordinateur est infecte' est presque toujours FAUSSE — rester calme, ne rien taper, fermer avec le X.</a:t>
            </a:r>
          </a:p>
          <a:p>
            <a:r>
              <a:t>- Ne jamais telecharger un fichier depuis un site inconnu ou une publicite — surtout si le fichier promet quelque chose de trop beau pour etre vrai.</a:t>
            </a:r>
          </a:p>
          <a:p>
            <a:r>
              <a:t>- Rassurer le groupe : ce n'est pas de la magie, ce sont des reflexes simples qu'on va pratiquer ensemble aujourd'hui.</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ANATOMIE 1/6 — LE NAVIGATEUR (4 min)</a:t>
            </a:r>
          </a:p>
          <a:p>
            <a:r>
              <a:t>- Ouvrir un vrai navigateur en partage d'ecran, montrer chaque partie nommee sur le schema, PUIS la retrouver en direct.</a:t>
            </a:r>
          </a:p>
          <a:p>
            <a:r>
              <a:t>- Ouvrir un deuxieme onglet en direct avec le bouton '+', montrer comment naviguer entre les deux, puis en fermer un avec le X du tenant.</a:t>
            </a:r>
          </a:p>
          <a:p>
            <a:r>
              <a:t>- Montrer les boutons retour/avancer en visitant 2 pages puis en revenant en arriere.</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ANATOMIE 2/6 — ONGLETS PAS A PAS (3 min)</a:t>
            </a:r>
          </a:p>
          <a:p>
            <a:r>
              <a:t>- Rappel : un onglet = une page ouverte. On peut en avoir plusieurs en meme temps sans jamais devoir ouvrir plusieurs fenetres separees.</a:t>
            </a:r>
          </a:p>
          <a:p>
            <a:r>
              <a:t>- Montrer en direct l'ouverture d'un 2e onglet, puis fermer un onglet avec le X — insister que fermer UN onglet ne ferme PAS tout le navigateur.</a:t>
            </a:r>
          </a:p>
          <a:p>
            <a:r>
              <a:t>- Astuce clavier a mentionner rapidement : Ctrl+T pour ouvrir, Ctrl+W pour fermer.</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ANATOMIE 3/6 — AJOUTER UN FAVORI (3 min)</a:t>
            </a:r>
          </a:p>
          <a:p>
            <a:r>
              <a:t>- Un favori (ou 'signet') garde l'adresse d'une page pour y revenir en un seul clic, sans avoir a la rechercher chaque fois.</a:t>
            </a:r>
          </a:p>
          <a:p>
            <a:r>
              <a:t>- Montrer en direct : ouvrir une page utile (ex. site d'une pharmacie), cliquer sur l'etoile dans la barre d'adresse, puis ouvrir le menu des favoris pour la retrouver.</a:t>
            </a:r>
          </a:p>
          <a:p>
            <a:r>
              <a:t>- On pratique cette action ensemble un peu plus tard dans la classe.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0475E"/>
        </a:solidFill>
        <a:effectLst/>
      </p:bgPr>
    </p:bg>
    <p:spTree>
      <p:nvGrpSpPr>
        <p:cNvPr id="1" name=""/>
        <p:cNvGrpSpPr/>
        <p:nvPr/>
      </p:nvGrpSpPr>
      <p:grpSpPr/>
      <p:pic>
        <p:nvPicPr>
          <p:cNvPr id="2" name="Picture 1" descr="IMMNS Logo v2 (2).png"/>
          <p:cNvPicPr>
            <a:picLocks noChangeAspect="1"/>
          </p:cNvPicPr>
          <p:nvPr/>
        </p:nvPicPr>
        <p:blipFill>
          <a:blip r:embed="rId2"/>
          <a:stretch>
            <a:fillRect/>
          </a:stretch>
        </p:blipFill>
        <p:spPr>
          <a:xfrm>
            <a:off x="731520" y="548640"/>
            <a:ext cx="934156" cy="914400"/>
          </a:xfrm>
          <a:prstGeom prst="rect">
            <a:avLst/>
          </a:prstGeom>
        </p:spPr>
      </p:pic>
      <p:sp>
        <p:nvSpPr>
          <p:cNvPr id="3" name="TextBox 2"/>
          <p:cNvSpPr txBox="1"/>
          <p:nvPr/>
        </p:nvSpPr>
        <p:spPr>
          <a:xfrm>
            <a:off x="822960" y="2651760"/>
            <a:ext cx="10515600" cy="548640"/>
          </a:xfrm>
          <a:prstGeom prst="rect">
            <a:avLst/>
          </a:prstGeom>
          <a:noFill/>
        </p:spPr>
        <p:txBody>
          <a:bodyPr wrap="square" anchor="t">
            <a:spAutoFit/>
          </a:bodyPr>
          <a:lstStyle/>
          <a:p>
            <a:pPr algn="l">
              <a:lnSpc>
                <a:spcPct val="100000"/>
              </a:lnSpc>
            </a:pPr>
            <a:r>
              <a:rPr sz="1800" b="1">
                <a:solidFill>
                  <a:srgbClr val="85F1ED"/>
                </a:solidFill>
                <a:latin typeface="Manrope"/>
              </a:rPr>
              <a:t>COURS D'INFORMATIQUE DE BASE</a:t>
            </a:r>
          </a:p>
        </p:txBody>
      </p:sp>
      <p:sp>
        <p:nvSpPr>
          <p:cNvPr id="4" name="TextBox 3"/>
          <p:cNvSpPr txBox="1"/>
          <p:nvPr/>
        </p:nvSpPr>
        <p:spPr>
          <a:xfrm>
            <a:off x="822960" y="3200400"/>
            <a:ext cx="10515600" cy="1463040"/>
          </a:xfrm>
          <a:prstGeom prst="rect">
            <a:avLst/>
          </a:prstGeom>
          <a:noFill/>
        </p:spPr>
        <p:txBody>
          <a:bodyPr wrap="square" anchor="t">
            <a:spAutoFit/>
          </a:bodyPr>
          <a:lstStyle/>
          <a:p>
            <a:pPr algn="l">
              <a:lnSpc>
                <a:spcPct val="105000"/>
              </a:lnSpc>
            </a:pPr>
            <a:r>
              <a:rPr sz="4400" b="1">
                <a:solidFill>
                  <a:srgbClr val="FFFFFF"/>
                </a:solidFill>
                <a:latin typeface="Manrope"/>
              </a:rPr>
              <a:t>Semaine 2</a:t>
            </a:r>
          </a:p>
          <a:p>
            <a:pPr algn="l">
              <a:lnSpc>
                <a:spcPct val="105000"/>
              </a:lnSpc>
            </a:pPr>
            <a:r>
              <a:rPr sz="4400" b="1">
                <a:solidFill>
                  <a:srgbClr val="FFFFFF"/>
                </a:solidFill>
                <a:latin typeface="Manrope"/>
              </a:rPr>
              <a:t>Internet et navigation</a:t>
            </a:r>
          </a:p>
        </p:txBody>
      </p:sp>
      <p:sp>
        <p:nvSpPr>
          <p:cNvPr id="5" name="TextBox 4"/>
          <p:cNvSpPr txBox="1"/>
          <p:nvPr/>
        </p:nvSpPr>
        <p:spPr>
          <a:xfrm>
            <a:off x="822960" y="6035040"/>
            <a:ext cx="10515600" cy="457200"/>
          </a:xfrm>
          <a:prstGeom prst="rect">
            <a:avLst/>
          </a:prstGeom>
          <a:noFill/>
        </p:spPr>
        <p:txBody>
          <a:bodyPr wrap="square" anchor="t">
            <a:spAutoFit/>
          </a:bodyPr>
          <a:lstStyle/>
          <a:p>
            <a:pPr algn="l">
              <a:lnSpc>
                <a:spcPct val="100000"/>
              </a:lnSpc>
            </a:pPr>
            <a:r>
              <a:rPr sz="1400" b="0">
                <a:solidFill>
                  <a:srgbClr val="85F1ED"/>
                </a:solidFill>
                <a:latin typeface="Public Sans"/>
              </a:rPr>
              <a:t>Immigrants Nous Sommes Inc.</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9F9FB"/>
        </a:solidFill>
        <a:effectLst/>
      </p:bgPr>
    </p:bg>
    <p:spTree>
      <p:nvGrpSpPr>
        <p:cNvPr id="1" name=""/>
        <p:cNvGrpSpPr/>
        <p:nvPr/>
      </p:nvGrpSpPr>
      <p:grpSpPr/>
      <p:sp>
        <p:nvSpPr>
          <p:cNvPr id="2" name="TextBox 1"/>
          <p:cNvSpPr txBox="1"/>
          <p:nvPr/>
        </p:nvSpPr>
        <p:spPr>
          <a:xfrm>
            <a:off x="640080" y="365760"/>
            <a:ext cx="8229600" cy="457200"/>
          </a:xfrm>
          <a:prstGeom prst="rect">
            <a:avLst/>
          </a:prstGeom>
          <a:noFill/>
        </p:spPr>
        <p:txBody>
          <a:bodyPr wrap="square" anchor="t">
            <a:spAutoFit/>
          </a:bodyPr>
          <a:lstStyle/>
          <a:p>
            <a:pPr algn="l">
              <a:lnSpc>
                <a:spcPct val="100000"/>
              </a:lnSpc>
            </a:pPr>
            <a:r>
              <a:rPr sz="1300" b="1">
                <a:solidFill>
                  <a:srgbClr val="006A68"/>
                </a:solidFill>
                <a:latin typeface="Manrope"/>
              </a:rPr>
              <a:t>ANATOMIE DU NAVIGATEUR · 4 SUR 6</a:t>
            </a:r>
          </a:p>
        </p:txBody>
      </p:sp>
      <p:sp>
        <p:nvSpPr>
          <p:cNvPr id="3" name="TextBox 2"/>
          <p:cNvSpPr txBox="1"/>
          <p:nvPr/>
        </p:nvSpPr>
        <p:spPr>
          <a:xfrm>
            <a:off x="640080" y="749808"/>
            <a:ext cx="10881360" cy="822960"/>
          </a:xfrm>
          <a:prstGeom prst="rect">
            <a:avLst/>
          </a:prstGeom>
          <a:noFill/>
        </p:spPr>
        <p:txBody>
          <a:bodyPr wrap="square" anchor="t">
            <a:spAutoFit/>
          </a:bodyPr>
          <a:lstStyle/>
          <a:p>
            <a:pPr algn="l">
              <a:lnSpc>
                <a:spcPct val="100000"/>
              </a:lnSpc>
            </a:pPr>
            <a:r>
              <a:rPr sz="3000" b="1">
                <a:solidFill>
                  <a:srgbClr val="00475E"/>
                </a:solidFill>
                <a:latin typeface="Manrope"/>
              </a:rPr>
              <a:t>Une page de résultats de recherche</a:t>
            </a:r>
          </a:p>
        </p:txBody>
      </p:sp>
      <p:sp>
        <p:nvSpPr>
          <p:cNvPr id="4" name="Rounded Rectangle 3"/>
          <p:cNvSpPr/>
          <p:nvPr/>
        </p:nvSpPr>
        <p:spPr>
          <a:xfrm>
            <a:off x="1371600" y="1600200"/>
            <a:ext cx="9418320" cy="4206240"/>
          </a:xfrm>
          <a:prstGeom prst="roundRect">
            <a:avLst/>
          </a:prstGeom>
          <a:solidFill>
            <a:srgbClr val="FFFFFF"/>
          </a:solidFill>
          <a:ln w="19050">
            <a:solidFill>
              <a:srgbClr val="1A5F7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1645920" y="1828800"/>
            <a:ext cx="8869680" cy="457200"/>
          </a:xfrm>
          <a:prstGeom prst="roundRect">
            <a:avLst/>
          </a:prstGeom>
          <a:solidFill>
            <a:srgbClr val="F3F3F6"/>
          </a:solidFill>
          <a:ln>
            <a:no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l"/>
            <a:r>
              <a:rPr sz="1400" b="0">
                <a:solidFill>
                  <a:srgbClr val="1A1C1E"/>
                </a:solidFill>
                <a:latin typeface="Manrope"/>
              </a:rPr>
              <a:t>🔍   pharmacie ouverte maintenant</a:t>
            </a:r>
          </a:p>
        </p:txBody>
      </p:sp>
      <p:sp>
        <p:nvSpPr>
          <p:cNvPr id="6" name="Rounded Rectangle 5"/>
          <p:cNvSpPr/>
          <p:nvPr/>
        </p:nvSpPr>
        <p:spPr>
          <a:xfrm>
            <a:off x="1645920" y="2514600"/>
            <a:ext cx="914400" cy="292608"/>
          </a:xfrm>
          <a:prstGeom prst="roundRect">
            <a:avLst/>
          </a:prstGeom>
          <a:solidFill>
            <a:srgbClr val="B88A5C"/>
          </a:solidFill>
          <a:ln>
            <a:no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ctr"/>
            <a:r>
              <a:rPr sz="1000" b="1">
                <a:solidFill>
                  <a:srgbClr val="FFFFFF"/>
                </a:solidFill>
                <a:latin typeface="Manrope"/>
              </a:rPr>
              <a:t>Annonce</a:t>
            </a:r>
          </a:p>
        </p:txBody>
      </p:sp>
      <p:sp>
        <p:nvSpPr>
          <p:cNvPr id="7" name="TextBox 6"/>
          <p:cNvSpPr txBox="1"/>
          <p:nvPr/>
        </p:nvSpPr>
        <p:spPr>
          <a:xfrm>
            <a:off x="2697480" y="2487168"/>
            <a:ext cx="7772400" cy="365760"/>
          </a:xfrm>
          <a:prstGeom prst="rect">
            <a:avLst/>
          </a:prstGeom>
          <a:noFill/>
        </p:spPr>
        <p:txBody>
          <a:bodyPr wrap="square" anchor="t">
            <a:spAutoFit/>
          </a:bodyPr>
          <a:lstStyle/>
          <a:p>
            <a:pPr algn="l">
              <a:lnSpc>
                <a:spcPct val="100000"/>
              </a:lnSpc>
            </a:pPr>
            <a:r>
              <a:rPr sz="1400" b="1">
                <a:solidFill>
                  <a:srgbClr val="663500"/>
                </a:solidFill>
                <a:latin typeface="Public Sans"/>
              </a:rPr>
              <a:t>Pharmacie Rapide MC — Livraison en 1h !</a:t>
            </a:r>
          </a:p>
        </p:txBody>
      </p:sp>
      <p:sp>
        <p:nvSpPr>
          <p:cNvPr id="8" name="Rounded Rectangle 7"/>
          <p:cNvSpPr/>
          <p:nvPr/>
        </p:nvSpPr>
        <p:spPr>
          <a:xfrm>
            <a:off x="1645920" y="3081528"/>
            <a:ext cx="914400" cy="292608"/>
          </a:xfrm>
          <a:prstGeom prst="roundRect">
            <a:avLst/>
          </a:prstGeom>
          <a:solidFill>
            <a:srgbClr val="B88A5C"/>
          </a:solidFill>
          <a:ln>
            <a:no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ctr"/>
            <a:r>
              <a:rPr sz="1000" b="1">
                <a:solidFill>
                  <a:srgbClr val="FFFFFF"/>
                </a:solidFill>
                <a:latin typeface="Manrope"/>
              </a:rPr>
              <a:t>Annonce</a:t>
            </a:r>
          </a:p>
        </p:txBody>
      </p:sp>
      <p:sp>
        <p:nvSpPr>
          <p:cNvPr id="9" name="TextBox 8"/>
          <p:cNvSpPr txBox="1"/>
          <p:nvPr/>
        </p:nvSpPr>
        <p:spPr>
          <a:xfrm>
            <a:off x="2697480" y="3054096"/>
            <a:ext cx="7772400" cy="365760"/>
          </a:xfrm>
          <a:prstGeom prst="rect">
            <a:avLst/>
          </a:prstGeom>
          <a:noFill/>
        </p:spPr>
        <p:txBody>
          <a:bodyPr wrap="square" anchor="t">
            <a:spAutoFit/>
          </a:bodyPr>
          <a:lstStyle/>
          <a:p>
            <a:pPr algn="l">
              <a:lnSpc>
                <a:spcPct val="100000"/>
              </a:lnSpc>
            </a:pPr>
            <a:r>
              <a:rPr sz="1400" b="1">
                <a:solidFill>
                  <a:srgbClr val="663500"/>
                </a:solidFill>
                <a:latin typeface="Public Sans"/>
              </a:rPr>
              <a:t>SuperPharma-Deals.info — Rabais 80 % !!</a:t>
            </a:r>
          </a:p>
        </p:txBody>
      </p:sp>
      <p:cxnSp>
        <p:nvCxnSpPr>
          <p:cNvPr id="10" name="Connector 9"/>
          <p:cNvCxnSpPr/>
          <p:nvPr/>
        </p:nvCxnSpPr>
        <p:spPr>
          <a:xfrm>
            <a:off x="1645920" y="3694176"/>
            <a:ext cx="8869680" cy="0"/>
          </a:xfrm>
          <a:prstGeom prst="line">
            <a:avLst/>
          </a:prstGeom>
          <a:ln w="12700">
            <a:solidFill>
              <a:srgbClr val="F3F3F6"/>
            </a:solidFill>
          </a:ln>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1645920" y="3831336"/>
            <a:ext cx="8869680" cy="274320"/>
          </a:xfrm>
          <a:prstGeom prst="rect">
            <a:avLst/>
          </a:prstGeom>
          <a:noFill/>
        </p:spPr>
        <p:txBody>
          <a:bodyPr wrap="square" anchor="t">
            <a:spAutoFit/>
          </a:bodyPr>
          <a:lstStyle/>
          <a:p>
            <a:pPr algn="l">
              <a:lnSpc>
                <a:spcPct val="100000"/>
              </a:lnSpc>
            </a:pPr>
            <a:r>
              <a:rPr sz="1100" b="0">
                <a:solidFill>
                  <a:srgbClr val="006A68"/>
                </a:solidFill>
                <a:latin typeface="Public Sans"/>
              </a:rPr>
              <a:t>www.jeancoutu.com › pharmacie</a:t>
            </a:r>
          </a:p>
        </p:txBody>
      </p:sp>
      <p:sp>
        <p:nvSpPr>
          <p:cNvPr id="12" name="TextBox 11"/>
          <p:cNvSpPr txBox="1"/>
          <p:nvPr/>
        </p:nvSpPr>
        <p:spPr>
          <a:xfrm>
            <a:off x="1645920" y="4078224"/>
            <a:ext cx="8869680" cy="310896"/>
          </a:xfrm>
          <a:prstGeom prst="rect">
            <a:avLst/>
          </a:prstGeom>
          <a:noFill/>
        </p:spPr>
        <p:txBody>
          <a:bodyPr wrap="square" anchor="t">
            <a:spAutoFit/>
          </a:bodyPr>
          <a:lstStyle/>
          <a:p>
            <a:pPr algn="l">
              <a:lnSpc>
                <a:spcPct val="100000"/>
              </a:lnSpc>
            </a:pPr>
            <a:r>
              <a:rPr sz="1400" b="1">
                <a:solidFill>
                  <a:srgbClr val="1A5F7A"/>
                </a:solidFill>
                <a:latin typeface="Public Sans"/>
              </a:rPr>
              <a:t>Pharmacie Jean-Coutu — Succursale Centre-ville</a:t>
            </a:r>
          </a:p>
        </p:txBody>
      </p:sp>
      <p:sp>
        <p:nvSpPr>
          <p:cNvPr id="13" name="TextBox 12"/>
          <p:cNvSpPr txBox="1"/>
          <p:nvPr/>
        </p:nvSpPr>
        <p:spPr>
          <a:xfrm>
            <a:off x="1645920" y="4434840"/>
            <a:ext cx="8869680" cy="274320"/>
          </a:xfrm>
          <a:prstGeom prst="rect">
            <a:avLst/>
          </a:prstGeom>
          <a:noFill/>
        </p:spPr>
        <p:txBody>
          <a:bodyPr wrap="square" anchor="t">
            <a:spAutoFit/>
          </a:bodyPr>
          <a:lstStyle/>
          <a:p>
            <a:pPr algn="l">
              <a:lnSpc>
                <a:spcPct val="100000"/>
              </a:lnSpc>
            </a:pPr>
            <a:r>
              <a:rPr sz="1100" b="0">
                <a:solidFill>
                  <a:srgbClr val="006A68"/>
                </a:solidFill>
                <a:latin typeface="Public Sans"/>
              </a:rPr>
              <a:t>www.familiprix.com › heures</a:t>
            </a:r>
          </a:p>
        </p:txBody>
      </p:sp>
      <p:sp>
        <p:nvSpPr>
          <p:cNvPr id="14" name="TextBox 13"/>
          <p:cNvSpPr txBox="1"/>
          <p:nvPr/>
        </p:nvSpPr>
        <p:spPr>
          <a:xfrm>
            <a:off x="1645920" y="4681728"/>
            <a:ext cx="8869680" cy="310896"/>
          </a:xfrm>
          <a:prstGeom prst="rect">
            <a:avLst/>
          </a:prstGeom>
          <a:noFill/>
        </p:spPr>
        <p:txBody>
          <a:bodyPr wrap="square" anchor="t">
            <a:spAutoFit/>
          </a:bodyPr>
          <a:lstStyle/>
          <a:p>
            <a:pPr algn="l">
              <a:lnSpc>
                <a:spcPct val="100000"/>
              </a:lnSpc>
            </a:pPr>
            <a:r>
              <a:rPr sz="1400" b="1">
                <a:solidFill>
                  <a:srgbClr val="1A5F7A"/>
                </a:solidFill>
                <a:latin typeface="Public Sans"/>
              </a:rPr>
              <a:t>Pharmacie Familiprix — Heures d'ouverture</a:t>
            </a:r>
          </a:p>
        </p:txBody>
      </p:sp>
      <p:sp>
        <p:nvSpPr>
          <p:cNvPr id="15" name="TextBox 14"/>
          <p:cNvSpPr txBox="1"/>
          <p:nvPr/>
        </p:nvSpPr>
        <p:spPr>
          <a:xfrm>
            <a:off x="1645920" y="5038344"/>
            <a:ext cx="8869680" cy="274320"/>
          </a:xfrm>
          <a:prstGeom prst="rect">
            <a:avLst/>
          </a:prstGeom>
          <a:noFill/>
        </p:spPr>
        <p:txBody>
          <a:bodyPr wrap="square" anchor="t">
            <a:spAutoFit/>
          </a:bodyPr>
          <a:lstStyle/>
          <a:p>
            <a:pPr algn="l">
              <a:lnSpc>
                <a:spcPct val="100000"/>
              </a:lnSpc>
            </a:pPr>
            <a:r>
              <a:rPr sz="1100" b="0">
                <a:solidFill>
                  <a:srgbClr val="006A68"/>
                </a:solidFill>
                <a:latin typeface="Public Sans"/>
              </a:rPr>
              <a:t>www.pagesjaunes.ca › pharmacies</a:t>
            </a:r>
          </a:p>
        </p:txBody>
      </p:sp>
      <p:sp>
        <p:nvSpPr>
          <p:cNvPr id="16" name="TextBox 15"/>
          <p:cNvSpPr txBox="1"/>
          <p:nvPr/>
        </p:nvSpPr>
        <p:spPr>
          <a:xfrm>
            <a:off x="1645920" y="5285232"/>
            <a:ext cx="8869680" cy="310896"/>
          </a:xfrm>
          <a:prstGeom prst="rect">
            <a:avLst/>
          </a:prstGeom>
          <a:noFill/>
        </p:spPr>
        <p:txBody>
          <a:bodyPr wrap="square" anchor="t">
            <a:spAutoFit/>
          </a:bodyPr>
          <a:lstStyle/>
          <a:p>
            <a:pPr algn="l">
              <a:lnSpc>
                <a:spcPct val="100000"/>
              </a:lnSpc>
            </a:pPr>
            <a:r>
              <a:rPr sz="1400" b="1">
                <a:solidFill>
                  <a:srgbClr val="1A5F7A"/>
                </a:solidFill>
                <a:latin typeface="Public Sans"/>
              </a:rPr>
              <a:t>Trouver une pharmacie près de chez vous</a:t>
            </a:r>
          </a:p>
        </p:txBody>
      </p:sp>
      <p:cxnSp>
        <p:nvCxnSpPr>
          <p:cNvPr id="17" name="Connector 16"/>
          <p:cNvCxnSpPr/>
          <p:nvPr/>
        </p:nvCxnSpPr>
        <p:spPr>
          <a:xfrm>
            <a:off x="1280160" y="2798064"/>
            <a:ext cx="365760" cy="0"/>
          </a:xfrm>
          <a:prstGeom prst="line">
            <a:avLst/>
          </a:prstGeom>
          <a:ln w="19050">
            <a:solidFill>
              <a:srgbClr val="663500"/>
            </a:solidFill>
          </a:ln>
        </p:spPr>
        <p:style>
          <a:lnRef idx="2">
            <a:schemeClr val="accent1"/>
          </a:lnRef>
          <a:fillRef idx="0">
            <a:schemeClr val="accent1"/>
          </a:fillRef>
          <a:effectRef idx="1">
            <a:schemeClr val="accent1"/>
          </a:effectRef>
          <a:fontRef idx="minor">
            <a:schemeClr val="tx1"/>
          </a:fontRef>
        </p:style>
      </p:cxnSp>
      <p:sp>
        <p:nvSpPr>
          <p:cNvPr id="18" name="Oval 17"/>
          <p:cNvSpPr/>
          <p:nvPr/>
        </p:nvSpPr>
        <p:spPr>
          <a:xfrm>
            <a:off x="1595628" y="2747772"/>
            <a:ext cx="100584" cy="100584"/>
          </a:xfrm>
          <a:prstGeom prst="ellipse">
            <a:avLst/>
          </a:prstGeom>
          <a:solidFill>
            <a:srgbClr val="663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ounded Rectangle 18"/>
          <p:cNvSpPr/>
          <p:nvPr/>
        </p:nvSpPr>
        <p:spPr>
          <a:xfrm>
            <a:off x="45720" y="2286000"/>
            <a:ext cx="1234440" cy="777240"/>
          </a:xfrm>
          <a:prstGeom prst="roundRect">
            <a:avLst/>
          </a:prstGeom>
          <a:solidFill>
            <a:srgbClr val="FFFFFF"/>
          </a:solidFill>
          <a:ln w="12700">
            <a:solidFill>
              <a:srgbClr val="663500"/>
            </a:solid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ctr"/>
            <a:r>
              <a:rPr sz="1100" b="1">
                <a:solidFill>
                  <a:srgbClr val="663500"/>
                </a:solidFill>
                <a:latin typeface="Manrope"/>
              </a:rPr>
              <a:t>⚠️ Annonce</a:t>
            </a:r>
            <a:br/>
            <a:r>
              <a:rPr sz="1100" b="1">
                <a:solidFill>
                  <a:srgbClr val="663500"/>
                </a:solidFill>
                <a:latin typeface="Manrope"/>
              </a:rPr>
              <a:t>(vérifie !)</a:t>
            </a:r>
          </a:p>
        </p:txBody>
      </p:sp>
      <p:cxnSp>
        <p:nvCxnSpPr>
          <p:cNvPr id="20" name="Connector 19"/>
          <p:cNvCxnSpPr/>
          <p:nvPr/>
        </p:nvCxnSpPr>
        <p:spPr>
          <a:xfrm>
            <a:off x="1280160" y="3968496"/>
            <a:ext cx="365760" cy="0"/>
          </a:xfrm>
          <a:prstGeom prst="line">
            <a:avLst/>
          </a:prstGeom>
          <a:ln w="19050">
            <a:solidFill>
              <a:srgbClr val="006A68"/>
            </a:solidFill>
          </a:ln>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1595628" y="3918204"/>
            <a:ext cx="100584" cy="100584"/>
          </a:xfrm>
          <a:prstGeom prst="ellipse">
            <a:avLst/>
          </a:prstGeom>
          <a:solidFill>
            <a:srgbClr val="006A6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ounded Rectangle 21"/>
          <p:cNvSpPr/>
          <p:nvPr/>
        </p:nvSpPr>
        <p:spPr>
          <a:xfrm>
            <a:off x="45720" y="3703320"/>
            <a:ext cx="1234440" cy="548640"/>
          </a:xfrm>
          <a:prstGeom prst="roundRect">
            <a:avLst/>
          </a:prstGeom>
          <a:solidFill>
            <a:srgbClr val="FFFFFF"/>
          </a:solidFill>
          <a:ln w="12700">
            <a:solidFill>
              <a:srgbClr val="006A68"/>
            </a:solid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ctr"/>
            <a:r>
              <a:rPr sz="1100" b="1">
                <a:solidFill>
                  <a:srgbClr val="006A68"/>
                </a:solidFill>
                <a:latin typeface="Manrope"/>
              </a:rPr>
              <a:t>Lis l'adresse</a:t>
            </a:r>
            <a:br/>
            <a:r>
              <a:rPr sz="1100" b="1">
                <a:solidFill>
                  <a:srgbClr val="006A68"/>
                </a:solidFill>
                <a:latin typeface="Manrope"/>
              </a:rPr>
              <a:t>avant de cliquer</a:t>
            </a:r>
          </a:p>
        </p:txBody>
      </p:sp>
      <p:cxnSp>
        <p:nvCxnSpPr>
          <p:cNvPr id="23" name="Connector 22"/>
          <p:cNvCxnSpPr/>
          <p:nvPr/>
        </p:nvCxnSpPr>
        <p:spPr>
          <a:xfrm flipH="1">
            <a:off x="10515600" y="4553712"/>
            <a:ext cx="320040" cy="0"/>
          </a:xfrm>
          <a:prstGeom prst="line">
            <a:avLst/>
          </a:prstGeom>
          <a:ln w="19050">
            <a:solidFill>
              <a:srgbClr val="1A5F7A"/>
            </a:solidFill>
          </a:ln>
        </p:spPr>
        <p:style>
          <a:lnRef idx="2">
            <a:schemeClr val="accent1"/>
          </a:lnRef>
          <a:fillRef idx="0">
            <a:schemeClr val="accent1"/>
          </a:fillRef>
          <a:effectRef idx="1">
            <a:schemeClr val="accent1"/>
          </a:effectRef>
          <a:fontRef idx="minor">
            <a:schemeClr val="tx1"/>
          </a:fontRef>
        </p:style>
      </p:cxnSp>
      <p:sp>
        <p:nvSpPr>
          <p:cNvPr id="24" name="Oval 23"/>
          <p:cNvSpPr/>
          <p:nvPr/>
        </p:nvSpPr>
        <p:spPr>
          <a:xfrm>
            <a:off x="10465308" y="4503420"/>
            <a:ext cx="100584" cy="100584"/>
          </a:xfrm>
          <a:prstGeom prst="ellipse">
            <a:avLst/>
          </a:prstGeom>
          <a:solidFill>
            <a:srgbClr val="1A5F7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ounded Rectangle 24"/>
          <p:cNvSpPr/>
          <p:nvPr/>
        </p:nvSpPr>
        <p:spPr>
          <a:xfrm>
            <a:off x="10835640" y="4434840"/>
            <a:ext cx="1234440" cy="603504"/>
          </a:xfrm>
          <a:prstGeom prst="roundRect">
            <a:avLst/>
          </a:prstGeom>
          <a:solidFill>
            <a:srgbClr val="FFFFFF"/>
          </a:solidFill>
          <a:ln w="12700">
            <a:solidFill>
              <a:srgbClr val="1A5F7A"/>
            </a:solid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ctr"/>
            <a:r>
              <a:rPr sz="1100" b="1">
                <a:solidFill>
                  <a:srgbClr val="1A5F7A"/>
                </a:solidFill>
                <a:latin typeface="Manrope"/>
              </a:rPr>
              <a:t>Résultat naturel</a:t>
            </a:r>
            <a:br/>
            <a:r>
              <a:rPr sz="1100" b="1">
                <a:solidFill>
                  <a:srgbClr val="1A5F7A"/>
                </a:solidFill>
                <a:latin typeface="Manrope"/>
              </a:rPr>
              <a:t>(fiable)</a:t>
            </a:r>
          </a:p>
        </p:txBody>
      </p:sp>
      <p:sp>
        <p:nvSpPr>
          <p:cNvPr id="26" name="TextBox 25"/>
          <p:cNvSpPr txBox="1"/>
          <p:nvPr/>
        </p:nvSpPr>
        <p:spPr>
          <a:xfrm>
            <a:off x="640080" y="6473952"/>
            <a:ext cx="6400800" cy="292608"/>
          </a:xfrm>
          <a:prstGeom prst="rect">
            <a:avLst/>
          </a:prstGeom>
          <a:noFill/>
        </p:spPr>
        <p:txBody>
          <a:bodyPr wrap="square" anchor="t">
            <a:spAutoFit/>
          </a:bodyPr>
          <a:lstStyle/>
          <a:p>
            <a:pPr algn="l">
              <a:lnSpc>
                <a:spcPct val="100000"/>
              </a:lnSpc>
            </a:pPr>
            <a:r>
              <a:rPr sz="900" b="0">
                <a:solidFill>
                  <a:srgbClr val="6B6F72"/>
                </a:solidFill>
                <a:latin typeface="Public Sans"/>
              </a:rPr>
              <a:t>Immigrants Nous Sommes Inc. — Cours informatique de base · Semaine 2</a:t>
            </a:r>
          </a:p>
        </p:txBody>
      </p:sp>
      <p:sp>
        <p:nvSpPr>
          <p:cNvPr id="27" name="TextBox 26"/>
          <p:cNvSpPr txBox="1"/>
          <p:nvPr/>
        </p:nvSpPr>
        <p:spPr>
          <a:xfrm>
            <a:off x="11247120" y="6473952"/>
            <a:ext cx="457200" cy="292608"/>
          </a:xfrm>
          <a:prstGeom prst="rect">
            <a:avLst/>
          </a:prstGeom>
          <a:noFill/>
        </p:spPr>
        <p:txBody>
          <a:bodyPr wrap="square" anchor="t">
            <a:spAutoFit/>
          </a:bodyPr>
          <a:lstStyle/>
          <a:p>
            <a:pPr algn="r">
              <a:lnSpc>
                <a:spcPct val="100000"/>
              </a:lnSpc>
            </a:pPr>
            <a:r>
              <a:rPr sz="900" b="0">
                <a:solidFill>
                  <a:srgbClr val="6B6F72"/>
                </a:solidFill>
                <a:latin typeface="Public Sans"/>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9F9FB"/>
        </a:solidFill>
        <a:effectLst/>
      </p:bgPr>
    </p:bg>
    <p:spTree>
      <p:nvGrpSpPr>
        <p:cNvPr id="1" name=""/>
        <p:cNvGrpSpPr/>
        <p:nvPr/>
      </p:nvGrpSpPr>
      <p:grpSpPr/>
      <p:sp>
        <p:nvSpPr>
          <p:cNvPr id="2" name="TextBox 1"/>
          <p:cNvSpPr txBox="1"/>
          <p:nvPr/>
        </p:nvSpPr>
        <p:spPr>
          <a:xfrm>
            <a:off x="640080" y="365760"/>
            <a:ext cx="8229600" cy="457200"/>
          </a:xfrm>
          <a:prstGeom prst="rect">
            <a:avLst/>
          </a:prstGeom>
          <a:noFill/>
        </p:spPr>
        <p:txBody>
          <a:bodyPr wrap="square" anchor="t">
            <a:spAutoFit/>
          </a:bodyPr>
          <a:lstStyle/>
          <a:p>
            <a:pPr algn="l">
              <a:lnSpc>
                <a:spcPct val="100000"/>
              </a:lnSpc>
            </a:pPr>
            <a:r>
              <a:rPr sz="1300" b="1">
                <a:solidFill>
                  <a:srgbClr val="006A68"/>
                </a:solidFill>
                <a:latin typeface="Manrope"/>
              </a:rPr>
              <a:t>ANATOMIE DU NAVIGATEUR · 5 SUR 6</a:t>
            </a:r>
          </a:p>
        </p:txBody>
      </p:sp>
      <p:sp>
        <p:nvSpPr>
          <p:cNvPr id="3" name="TextBox 2"/>
          <p:cNvSpPr txBox="1"/>
          <p:nvPr/>
        </p:nvSpPr>
        <p:spPr>
          <a:xfrm>
            <a:off x="640080" y="749808"/>
            <a:ext cx="10881360" cy="822960"/>
          </a:xfrm>
          <a:prstGeom prst="rect">
            <a:avLst/>
          </a:prstGeom>
          <a:noFill/>
        </p:spPr>
        <p:txBody>
          <a:bodyPr wrap="square" anchor="t">
            <a:spAutoFit/>
          </a:bodyPr>
          <a:lstStyle/>
          <a:p>
            <a:pPr algn="l">
              <a:lnSpc>
                <a:spcPct val="100000"/>
              </a:lnSpc>
            </a:pPr>
            <a:r>
              <a:rPr sz="3000" b="1">
                <a:solidFill>
                  <a:srgbClr val="00475E"/>
                </a:solidFill>
                <a:latin typeface="Manrope"/>
              </a:rPr>
              <a:t>Le cadenas et le https : est-ce sécurisé ?</a:t>
            </a:r>
          </a:p>
        </p:txBody>
      </p:sp>
      <p:sp>
        <p:nvSpPr>
          <p:cNvPr id="4" name="Rounded Rectangle 3"/>
          <p:cNvSpPr/>
          <p:nvPr/>
        </p:nvSpPr>
        <p:spPr>
          <a:xfrm>
            <a:off x="929487" y="1828800"/>
            <a:ext cx="4937760" cy="3291840"/>
          </a:xfrm>
          <a:prstGeom prst="roundRect">
            <a:avLst/>
          </a:prstGeom>
          <a:solidFill>
            <a:srgbClr val="F3F3F6"/>
          </a:solidFill>
          <a:ln w="19050">
            <a:solidFill>
              <a:srgbClr val="006A6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1295247" y="2194560"/>
            <a:ext cx="4206240" cy="502920"/>
          </a:xfrm>
          <a:prstGeom prst="roundRect">
            <a:avLst/>
          </a:prstGeom>
          <a:solidFill>
            <a:srgbClr val="FFFFFF"/>
          </a:solidFill>
          <a:ln w="12700">
            <a:solidFill>
              <a:srgbClr val="006A68"/>
            </a:solid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ctr"/>
          </a:p>
        </p:txBody>
      </p:sp>
      <p:sp>
        <p:nvSpPr>
          <p:cNvPr id="6" name="Rounded Rectangle 5"/>
          <p:cNvSpPr/>
          <p:nvPr/>
        </p:nvSpPr>
        <p:spPr>
          <a:xfrm>
            <a:off x="1631015" y="2424660"/>
            <a:ext cx="151424" cy="111922"/>
          </a:xfrm>
          <a:prstGeom prst="roundRect">
            <a:avLst/>
          </a:prstGeom>
          <a:solidFill>
            <a:srgbClr val="006A6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Arc 6"/>
          <p:cNvSpPr/>
          <p:nvPr/>
        </p:nvSpPr>
        <p:spPr>
          <a:xfrm>
            <a:off x="1657350" y="2332489"/>
            <a:ext cx="98755" cy="184342"/>
          </a:xfrm>
          <a:prstGeom prst="arc">
            <a:avLst>
              <a:gd name="adj1" fmla="val -9000000"/>
              <a:gd name="adj2" fmla="val 0"/>
            </a:avLst>
          </a:prstGeom>
          <a:noFill/>
          <a:ln w="38100">
            <a:solidFill>
              <a:srgbClr val="006A6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Oval 7"/>
          <p:cNvSpPr/>
          <p:nvPr/>
        </p:nvSpPr>
        <p:spPr>
          <a:xfrm>
            <a:off x="1693560" y="2458236"/>
            <a:ext cx="26334" cy="26334"/>
          </a:xfrm>
          <a:prstGeom prst="ellipse">
            <a:avLst/>
          </a:prstGeom>
          <a:solidFill>
            <a:srgbClr val="0047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981047" y="2194560"/>
            <a:ext cx="3566160" cy="502920"/>
          </a:xfrm>
          <a:prstGeom prst="rect">
            <a:avLst/>
          </a:prstGeom>
          <a:noFill/>
        </p:spPr>
        <p:txBody>
          <a:bodyPr wrap="square" anchor="ctr">
            <a:spAutoFit/>
          </a:bodyPr>
          <a:lstStyle/>
          <a:p>
            <a:pPr algn="l">
              <a:lnSpc>
                <a:spcPct val="100000"/>
              </a:lnSpc>
            </a:pPr>
            <a:r>
              <a:rPr sz="1400" b="0">
                <a:solidFill>
                  <a:srgbClr val="1A1C1E"/>
                </a:solidFill>
                <a:latin typeface="Public Sans"/>
              </a:rPr>
              <a:t>https://www.mabanque.ca</a:t>
            </a:r>
          </a:p>
        </p:txBody>
      </p:sp>
      <p:sp>
        <p:nvSpPr>
          <p:cNvPr id="10" name="Oval 9"/>
          <p:cNvSpPr/>
          <p:nvPr/>
        </p:nvSpPr>
        <p:spPr>
          <a:xfrm>
            <a:off x="3032607" y="2926080"/>
            <a:ext cx="731520" cy="731520"/>
          </a:xfrm>
          <a:prstGeom prst="ellipse">
            <a:avLst/>
          </a:prstGeom>
          <a:solidFill>
            <a:srgbClr val="006A68"/>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000">
                <a:solidFill>
                  <a:srgbClr val="FFFFFF"/>
                </a:solidFill>
                <a:latin typeface="Public Sans"/>
              </a:rPr>
              <a:t>✅</a:t>
            </a:r>
          </a:p>
        </p:txBody>
      </p:sp>
      <p:sp>
        <p:nvSpPr>
          <p:cNvPr id="11" name="TextBox 10"/>
          <p:cNvSpPr txBox="1"/>
          <p:nvPr/>
        </p:nvSpPr>
        <p:spPr>
          <a:xfrm>
            <a:off x="1203807" y="3794760"/>
            <a:ext cx="4389120" cy="365760"/>
          </a:xfrm>
          <a:prstGeom prst="rect">
            <a:avLst/>
          </a:prstGeom>
          <a:noFill/>
        </p:spPr>
        <p:txBody>
          <a:bodyPr wrap="square" anchor="t">
            <a:spAutoFit/>
          </a:bodyPr>
          <a:lstStyle/>
          <a:p>
            <a:pPr algn="ctr">
              <a:lnSpc>
                <a:spcPct val="100000"/>
              </a:lnSpc>
            </a:pPr>
            <a:r>
              <a:rPr sz="1800" b="1">
                <a:solidFill>
                  <a:srgbClr val="006A68"/>
                </a:solidFill>
                <a:latin typeface="Manrope"/>
              </a:rPr>
              <a:t>Sécurisé</a:t>
            </a:r>
          </a:p>
        </p:txBody>
      </p:sp>
      <p:sp>
        <p:nvSpPr>
          <p:cNvPr id="12" name="TextBox 11"/>
          <p:cNvSpPr txBox="1"/>
          <p:nvPr/>
        </p:nvSpPr>
        <p:spPr>
          <a:xfrm>
            <a:off x="1295247" y="4251960"/>
            <a:ext cx="4206240" cy="777240"/>
          </a:xfrm>
          <a:prstGeom prst="rect">
            <a:avLst/>
          </a:prstGeom>
          <a:noFill/>
        </p:spPr>
        <p:txBody>
          <a:bodyPr wrap="square" anchor="t">
            <a:spAutoFit/>
          </a:bodyPr>
          <a:lstStyle/>
          <a:p>
            <a:pPr algn="ctr">
              <a:lnSpc>
                <a:spcPct val="120000"/>
              </a:lnSpc>
            </a:pPr>
            <a:r>
              <a:rPr sz="1300" b="0">
                <a:solidFill>
                  <a:srgbClr val="1A1C1E"/>
                </a:solidFill>
                <a:latin typeface="Public Sans"/>
              </a:rPr>
              <a:t>Cadenas fermé + « https » : les infos échangées sont chiffrées</a:t>
            </a:r>
          </a:p>
        </p:txBody>
      </p:sp>
      <p:sp>
        <p:nvSpPr>
          <p:cNvPr id="13" name="Rounded Rectangle 12"/>
          <p:cNvSpPr/>
          <p:nvPr/>
        </p:nvSpPr>
        <p:spPr>
          <a:xfrm>
            <a:off x="6324447" y="1828800"/>
            <a:ext cx="4937760" cy="3291840"/>
          </a:xfrm>
          <a:prstGeom prst="roundRect">
            <a:avLst/>
          </a:prstGeom>
          <a:solidFill>
            <a:srgbClr val="F3F3F6"/>
          </a:solidFill>
          <a:ln w="19050">
            <a:solidFill>
              <a:srgbClr val="6635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ounded Rectangle 13"/>
          <p:cNvSpPr/>
          <p:nvPr/>
        </p:nvSpPr>
        <p:spPr>
          <a:xfrm>
            <a:off x="6690207" y="2194560"/>
            <a:ext cx="4206240" cy="502920"/>
          </a:xfrm>
          <a:prstGeom prst="roundRect">
            <a:avLst/>
          </a:prstGeom>
          <a:solidFill>
            <a:srgbClr val="FFFFFF"/>
          </a:solidFill>
          <a:ln w="12700">
            <a:solidFill>
              <a:srgbClr val="663500"/>
            </a:solid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ctr"/>
          </a:p>
        </p:txBody>
      </p:sp>
      <p:sp>
        <p:nvSpPr>
          <p:cNvPr id="15" name="TextBox 14"/>
          <p:cNvSpPr txBox="1"/>
          <p:nvPr/>
        </p:nvSpPr>
        <p:spPr>
          <a:xfrm>
            <a:off x="6873087" y="2194560"/>
            <a:ext cx="457200" cy="502920"/>
          </a:xfrm>
          <a:prstGeom prst="rect">
            <a:avLst/>
          </a:prstGeom>
          <a:noFill/>
        </p:spPr>
        <p:txBody>
          <a:bodyPr wrap="square" anchor="ctr">
            <a:spAutoFit/>
          </a:bodyPr>
          <a:lstStyle/>
          <a:p>
            <a:pPr algn="l">
              <a:lnSpc>
                <a:spcPct val="100000"/>
              </a:lnSpc>
            </a:pPr>
            <a:r>
              <a:rPr sz="2000" b="0">
                <a:solidFill>
                  <a:srgbClr val="1A1C1E"/>
                </a:solidFill>
                <a:latin typeface="Public Sans"/>
              </a:rPr>
              <a:t>⚠️</a:t>
            </a:r>
          </a:p>
        </p:txBody>
      </p:sp>
      <p:sp>
        <p:nvSpPr>
          <p:cNvPr id="16" name="TextBox 15"/>
          <p:cNvSpPr txBox="1"/>
          <p:nvPr/>
        </p:nvSpPr>
        <p:spPr>
          <a:xfrm>
            <a:off x="7376007" y="2194560"/>
            <a:ext cx="3566160" cy="502920"/>
          </a:xfrm>
          <a:prstGeom prst="rect">
            <a:avLst/>
          </a:prstGeom>
          <a:noFill/>
        </p:spPr>
        <p:txBody>
          <a:bodyPr wrap="square" anchor="ctr">
            <a:spAutoFit/>
          </a:bodyPr>
          <a:lstStyle/>
          <a:p>
            <a:pPr algn="l">
              <a:lnSpc>
                <a:spcPct val="100000"/>
              </a:lnSpc>
            </a:pPr>
            <a:r>
              <a:rPr sz="1400" b="0">
                <a:solidFill>
                  <a:srgbClr val="1A1C1E"/>
                </a:solidFill>
                <a:latin typeface="Public Sans"/>
              </a:rPr>
              <a:t>http://gagnant-prix.xyz</a:t>
            </a:r>
          </a:p>
        </p:txBody>
      </p:sp>
      <p:sp>
        <p:nvSpPr>
          <p:cNvPr id="17" name="Oval 16"/>
          <p:cNvSpPr/>
          <p:nvPr/>
        </p:nvSpPr>
        <p:spPr>
          <a:xfrm>
            <a:off x="8427567" y="2926080"/>
            <a:ext cx="731520" cy="731520"/>
          </a:xfrm>
          <a:prstGeom prst="ellipse">
            <a:avLst/>
          </a:prstGeom>
          <a:solidFill>
            <a:srgbClr val="663500"/>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000">
                <a:solidFill>
                  <a:srgbClr val="FFFFFF"/>
                </a:solidFill>
                <a:latin typeface="Public Sans"/>
              </a:rPr>
              <a:t>❌</a:t>
            </a:r>
          </a:p>
        </p:txBody>
      </p:sp>
      <p:sp>
        <p:nvSpPr>
          <p:cNvPr id="18" name="TextBox 17"/>
          <p:cNvSpPr txBox="1"/>
          <p:nvPr/>
        </p:nvSpPr>
        <p:spPr>
          <a:xfrm>
            <a:off x="6598767" y="3794760"/>
            <a:ext cx="4389120" cy="365760"/>
          </a:xfrm>
          <a:prstGeom prst="rect">
            <a:avLst/>
          </a:prstGeom>
          <a:noFill/>
        </p:spPr>
        <p:txBody>
          <a:bodyPr wrap="square" anchor="t">
            <a:spAutoFit/>
          </a:bodyPr>
          <a:lstStyle/>
          <a:p>
            <a:pPr algn="ctr">
              <a:lnSpc>
                <a:spcPct val="100000"/>
              </a:lnSpc>
            </a:pPr>
            <a:r>
              <a:rPr sz="1800" b="1">
                <a:solidFill>
                  <a:srgbClr val="663500"/>
                </a:solidFill>
                <a:latin typeface="Manrope"/>
              </a:rPr>
              <a:t>Prudence</a:t>
            </a:r>
          </a:p>
        </p:txBody>
      </p:sp>
      <p:sp>
        <p:nvSpPr>
          <p:cNvPr id="19" name="TextBox 18"/>
          <p:cNvSpPr txBox="1"/>
          <p:nvPr/>
        </p:nvSpPr>
        <p:spPr>
          <a:xfrm>
            <a:off x="6690207" y="4251960"/>
            <a:ext cx="4206240" cy="777240"/>
          </a:xfrm>
          <a:prstGeom prst="rect">
            <a:avLst/>
          </a:prstGeom>
          <a:noFill/>
        </p:spPr>
        <p:txBody>
          <a:bodyPr wrap="square" anchor="t">
            <a:spAutoFit/>
          </a:bodyPr>
          <a:lstStyle/>
          <a:p>
            <a:pPr algn="ctr">
              <a:lnSpc>
                <a:spcPct val="120000"/>
              </a:lnSpc>
            </a:pPr>
            <a:r>
              <a:rPr sz="1300" b="0">
                <a:solidFill>
                  <a:srgbClr val="1A1C1E"/>
                </a:solidFill>
                <a:latin typeface="Public Sans"/>
              </a:rPr>
              <a:t>Pas de cadenas, adresse bizarre : n'entre jamais tes informations</a:t>
            </a:r>
          </a:p>
        </p:txBody>
      </p:sp>
      <p:sp>
        <p:nvSpPr>
          <p:cNvPr id="20" name="TextBox 19"/>
          <p:cNvSpPr txBox="1"/>
          <p:nvPr/>
        </p:nvSpPr>
        <p:spPr>
          <a:xfrm>
            <a:off x="640080" y="6473952"/>
            <a:ext cx="6400800" cy="292608"/>
          </a:xfrm>
          <a:prstGeom prst="rect">
            <a:avLst/>
          </a:prstGeom>
          <a:noFill/>
        </p:spPr>
        <p:txBody>
          <a:bodyPr wrap="square" anchor="t">
            <a:spAutoFit/>
          </a:bodyPr>
          <a:lstStyle/>
          <a:p>
            <a:pPr algn="l">
              <a:lnSpc>
                <a:spcPct val="100000"/>
              </a:lnSpc>
            </a:pPr>
            <a:r>
              <a:rPr sz="900" b="0">
                <a:solidFill>
                  <a:srgbClr val="6B6F72"/>
                </a:solidFill>
                <a:latin typeface="Public Sans"/>
              </a:rPr>
              <a:t>Immigrants Nous Sommes Inc. — Cours informatique de base · Semaine 2</a:t>
            </a:r>
          </a:p>
        </p:txBody>
      </p:sp>
      <p:sp>
        <p:nvSpPr>
          <p:cNvPr id="21" name="TextBox 20"/>
          <p:cNvSpPr txBox="1"/>
          <p:nvPr/>
        </p:nvSpPr>
        <p:spPr>
          <a:xfrm>
            <a:off x="11247120" y="6473952"/>
            <a:ext cx="457200" cy="292608"/>
          </a:xfrm>
          <a:prstGeom prst="rect">
            <a:avLst/>
          </a:prstGeom>
          <a:noFill/>
        </p:spPr>
        <p:txBody>
          <a:bodyPr wrap="square" anchor="t">
            <a:spAutoFit/>
          </a:bodyPr>
          <a:lstStyle/>
          <a:p>
            <a:pPr algn="r">
              <a:lnSpc>
                <a:spcPct val="100000"/>
              </a:lnSpc>
            </a:pPr>
            <a:r>
              <a:rPr sz="900" b="0">
                <a:solidFill>
                  <a:srgbClr val="6B6F72"/>
                </a:solidFill>
                <a:latin typeface="Public Sans"/>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9F9FB"/>
        </a:solidFill>
        <a:effectLst/>
      </p:bgPr>
    </p:bg>
    <p:spTree>
      <p:nvGrpSpPr>
        <p:cNvPr id="1" name=""/>
        <p:cNvGrpSpPr/>
        <p:nvPr/>
      </p:nvGrpSpPr>
      <p:grpSpPr/>
      <p:sp>
        <p:nvSpPr>
          <p:cNvPr id="2" name="TextBox 1"/>
          <p:cNvSpPr txBox="1"/>
          <p:nvPr/>
        </p:nvSpPr>
        <p:spPr>
          <a:xfrm>
            <a:off x="640080" y="365760"/>
            <a:ext cx="8229600" cy="457200"/>
          </a:xfrm>
          <a:prstGeom prst="rect">
            <a:avLst/>
          </a:prstGeom>
          <a:noFill/>
        </p:spPr>
        <p:txBody>
          <a:bodyPr wrap="square" anchor="t">
            <a:spAutoFit/>
          </a:bodyPr>
          <a:lstStyle/>
          <a:p>
            <a:pPr algn="l">
              <a:lnSpc>
                <a:spcPct val="100000"/>
              </a:lnSpc>
            </a:pPr>
            <a:r>
              <a:rPr sz="1300" b="1">
                <a:solidFill>
                  <a:srgbClr val="006A68"/>
                </a:solidFill>
                <a:latin typeface="Manrope"/>
              </a:rPr>
              <a:t>ANATOMIE DU NAVIGATEUR · 6 SUR 6</a:t>
            </a:r>
          </a:p>
        </p:txBody>
      </p:sp>
      <p:sp>
        <p:nvSpPr>
          <p:cNvPr id="3" name="TextBox 2"/>
          <p:cNvSpPr txBox="1"/>
          <p:nvPr/>
        </p:nvSpPr>
        <p:spPr>
          <a:xfrm>
            <a:off x="640080" y="749808"/>
            <a:ext cx="10881360" cy="822960"/>
          </a:xfrm>
          <a:prstGeom prst="rect">
            <a:avLst/>
          </a:prstGeom>
          <a:noFill/>
        </p:spPr>
        <p:txBody>
          <a:bodyPr wrap="square" anchor="t">
            <a:spAutoFit/>
          </a:bodyPr>
          <a:lstStyle/>
          <a:p>
            <a:pPr algn="l">
              <a:lnSpc>
                <a:spcPct val="100000"/>
              </a:lnSpc>
            </a:pPr>
            <a:r>
              <a:rPr sz="3000" b="1">
                <a:solidFill>
                  <a:srgbClr val="00475E"/>
                </a:solidFill>
                <a:latin typeface="Manrope"/>
              </a:rPr>
              <a:t>Télécharger un fichier en sécurité, pas à pas</a:t>
            </a:r>
          </a:p>
        </p:txBody>
      </p:sp>
      <p:sp>
        <p:nvSpPr>
          <p:cNvPr id="4" name="Rounded Rectangle 3"/>
          <p:cNvSpPr/>
          <p:nvPr/>
        </p:nvSpPr>
        <p:spPr>
          <a:xfrm>
            <a:off x="640080" y="1920240"/>
            <a:ext cx="3200400" cy="3749039"/>
          </a:xfrm>
          <a:prstGeom prst="roundRect">
            <a:avLst/>
          </a:prstGeom>
          <a:solidFill>
            <a:srgbClr val="F3F3F6"/>
          </a:solidFill>
          <a:ln w="12700">
            <a:solidFill>
              <a:srgbClr val="1A5F7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5760719"/>
            <a:ext cx="2834640" cy="457200"/>
          </a:xfrm>
          <a:prstGeom prst="rect">
            <a:avLst/>
          </a:prstGeom>
          <a:noFill/>
        </p:spPr>
        <p:txBody>
          <a:bodyPr wrap="square" anchor="t">
            <a:spAutoFit/>
          </a:bodyPr>
          <a:lstStyle/>
          <a:p>
            <a:pPr algn="ctr">
              <a:lnSpc>
                <a:spcPct val="100000"/>
              </a:lnSpc>
            </a:pPr>
            <a:r>
              <a:rPr sz="1500" b="1">
                <a:solidFill>
                  <a:srgbClr val="00475E"/>
                </a:solidFill>
                <a:latin typeface="Manrope"/>
              </a:rPr>
              <a:t>1. Clique sur le lien de téléchargement</a:t>
            </a:r>
          </a:p>
        </p:txBody>
      </p:sp>
      <p:sp>
        <p:nvSpPr>
          <p:cNvPr id="6" name="Rounded Rectangle 5"/>
          <p:cNvSpPr/>
          <p:nvPr/>
        </p:nvSpPr>
        <p:spPr>
          <a:xfrm>
            <a:off x="914400" y="2286000"/>
            <a:ext cx="2651760" cy="1005840"/>
          </a:xfrm>
          <a:prstGeom prst="roundRect">
            <a:avLst/>
          </a:prstGeom>
          <a:solidFill>
            <a:srgbClr val="F3F3F6"/>
          </a:solidFill>
          <a:ln w="15875">
            <a:solidFill>
              <a:srgbClr val="1A5F7A"/>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1700">
                <a:solidFill>
                  <a:srgbClr val="1A5F7A"/>
                </a:solidFill>
                <a:latin typeface="Public Sans"/>
              </a:rPr>
              <a:t>Page web officielle</a:t>
            </a:r>
          </a:p>
        </p:txBody>
      </p:sp>
      <p:sp>
        <p:nvSpPr>
          <p:cNvPr id="7" name="Oval 6"/>
          <p:cNvSpPr/>
          <p:nvPr/>
        </p:nvSpPr>
        <p:spPr>
          <a:xfrm>
            <a:off x="1965960" y="3657600"/>
            <a:ext cx="548640" cy="548640"/>
          </a:xfrm>
          <a:prstGeom prst="ellipse">
            <a:avLst/>
          </a:prstGeom>
          <a:solidFill>
            <a:srgbClr val="006A68"/>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ectangle 7"/>
          <p:cNvSpPr/>
          <p:nvPr/>
        </p:nvSpPr>
        <p:spPr>
          <a:xfrm>
            <a:off x="2212848" y="3800247"/>
            <a:ext cx="54864" cy="208483"/>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Isosceles Triangle 8"/>
          <p:cNvSpPr/>
          <p:nvPr/>
        </p:nvSpPr>
        <p:spPr>
          <a:xfrm rot="10800000">
            <a:off x="2152498" y="4008730"/>
            <a:ext cx="175564" cy="120700"/>
          </a:xfrm>
          <a:prstGeom prst="triangle">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2086661" y="4096512"/>
            <a:ext cx="307238" cy="49377"/>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914400" y="4434840"/>
            <a:ext cx="2651760" cy="548640"/>
          </a:xfrm>
          <a:prstGeom prst="rect">
            <a:avLst/>
          </a:prstGeom>
          <a:noFill/>
        </p:spPr>
        <p:txBody>
          <a:bodyPr wrap="square" anchor="t">
            <a:spAutoFit/>
          </a:bodyPr>
          <a:lstStyle/>
          <a:p>
            <a:pPr algn="ctr">
              <a:lnSpc>
                <a:spcPct val="115000"/>
              </a:lnSpc>
            </a:pPr>
            <a:r>
              <a:rPr sz="1200" b="0">
                <a:solidFill>
                  <a:srgbClr val="1A1C1E"/>
                </a:solidFill>
                <a:latin typeface="Public Sans"/>
              </a:rPr>
              <a:t>Clique seulement sur un lien d'un site que tu connais</a:t>
            </a:r>
          </a:p>
        </p:txBody>
      </p:sp>
      <p:sp>
        <p:nvSpPr>
          <p:cNvPr id="12" name="Rounded Rectangle 11"/>
          <p:cNvSpPr/>
          <p:nvPr/>
        </p:nvSpPr>
        <p:spPr>
          <a:xfrm>
            <a:off x="4160520" y="1920240"/>
            <a:ext cx="3200400" cy="3749039"/>
          </a:xfrm>
          <a:prstGeom prst="roundRect">
            <a:avLst/>
          </a:prstGeom>
          <a:solidFill>
            <a:srgbClr val="F3F3F6"/>
          </a:solidFill>
          <a:ln w="12700">
            <a:solidFill>
              <a:srgbClr val="1A5F7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4343400" y="5760719"/>
            <a:ext cx="2834640" cy="457200"/>
          </a:xfrm>
          <a:prstGeom prst="rect">
            <a:avLst/>
          </a:prstGeom>
          <a:noFill/>
        </p:spPr>
        <p:txBody>
          <a:bodyPr wrap="square" anchor="t">
            <a:spAutoFit/>
          </a:bodyPr>
          <a:lstStyle/>
          <a:p>
            <a:pPr algn="ctr">
              <a:lnSpc>
                <a:spcPct val="100000"/>
              </a:lnSpc>
            </a:pPr>
            <a:r>
              <a:rPr sz="1500" b="1">
                <a:solidFill>
                  <a:srgbClr val="00475E"/>
                </a:solidFill>
                <a:latin typeface="Manrope"/>
              </a:rPr>
              <a:t>2. Choisis un dossier connu</a:t>
            </a:r>
          </a:p>
        </p:txBody>
      </p:sp>
      <p:sp>
        <p:nvSpPr>
          <p:cNvPr id="14" name="Rounded Rectangle 13"/>
          <p:cNvSpPr/>
          <p:nvPr/>
        </p:nvSpPr>
        <p:spPr>
          <a:xfrm>
            <a:off x="5166360" y="2423160"/>
            <a:ext cx="1188720" cy="96012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ctr"/>
            <a:r>
              <a:rPr sz="3800" b="1">
                <a:solidFill>
                  <a:srgbClr val="1A5F7A"/>
                </a:solidFill>
                <a:latin typeface="Manrope"/>
              </a:rPr>
              <a:t>📁</a:t>
            </a:r>
          </a:p>
        </p:txBody>
      </p:sp>
      <p:sp>
        <p:nvSpPr>
          <p:cNvPr id="15" name="TextBox 14"/>
          <p:cNvSpPr txBox="1"/>
          <p:nvPr/>
        </p:nvSpPr>
        <p:spPr>
          <a:xfrm>
            <a:off x="4434840" y="3474720"/>
            <a:ext cx="2651760" cy="320040"/>
          </a:xfrm>
          <a:prstGeom prst="rect">
            <a:avLst/>
          </a:prstGeom>
          <a:noFill/>
        </p:spPr>
        <p:txBody>
          <a:bodyPr wrap="square" anchor="t">
            <a:spAutoFit/>
          </a:bodyPr>
          <a:lstStyle/>
          <a:p>
            <a:pPr algn="ctr">
              <a:lnSpc>
                <a:spcPct val="100000"/>
              </a:lnSpc>
            </a:pPr>
            <a:r>
              <a:rPr sz="1400" b="1">
                <a:solidFill>
                  <a:srgbClr val="00475E"/>
                </a:solidFill>
                <a:latin typeface="Manrope"/>
              </a:rPr>
              <a:t>Téléchargements</a:t>
            </a:r>
          </a:p>
        </p:txBody>
      </p:sp>
      <p:sp>
        <p:nvSpPr>
          <p:cNvPr id="16" name="TextBox 15"/>
          <p:cNvSpPr txBox="1"/>
          <p:nvPr/>
        </p:nvSpPr>
        <p:spPr>
          <a:xfrm>
            <a:off x="4434840" y="3977640"/>
            <a:ext cx="2651760" cy="822960"/>
          </a:xfrm>
          <a:prstGeom prst="rect">
            <a:avLst/>
          </a:prstGeom>
          <a:noFill/>
        </p:spPr>
        <p:txBody>
          <a:bodyPr wrap="square" anchor="t">
            <a:spAutoFit/>
          </a:bodyPr>
          <a:lstStyle/>
          <a:p>
            <a:pPr algn="ctr">
              <a:lnSpc>
                <a:spcPct val="115000"/>
              </a:lnSpc>
            </a:pPr>
            <a:r>
              <a:rPr sz="1200" b="0">
                <a:solidFill>
                  <a:srgbClr val="1A1C1E"/>
                </a:solidFill>
                <a:latin typeface="Public Sans"/>
              </a:rPr>
              <a:t>Le fichier va automatiquement dans ce dossier — facile à retrouver ensuite</a:t>
            </a:r>
          </a:p>
        </p:txBody>
      </p:sp>
      <p:sp>
        <p:nvSpPr>
          <p:cNvPr id="17" name="Rounded Rectangle 16"/>
          <p:cNvSpPr/>
          <p:nvPr/>
        </p:nvSpPr>
        <p:spPr>
          <a:xfrm>
            <a:off x="7680960" y="1920240"/>
            <a:ext cx="3200400" cy="3749039"/>
          </a:xfrm>
          <a:prstGeom prst="roundRect">
            <a:avLst/>
          </a:prstGeom>
          <a:solidFill>
            <a:srgbClr val="F3F3F6"/>
          </a:solidFill>
          <a:ln w="12700">
            <a:solidFill>
              <a:srgbClr val="1A5F7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863840" y="5760719"/>
            <a:ext cx="2834640" cy="457200"/>
          </a:xfrm>
          <a:prstGeom prst="rect">
            <a:avLst/>
          </a:prstGeom>
          <a:noFill/>
        </p:spPr>
        <p:txBody>
          <a:bodyPr wrap="square" anchor="t">
            <a:spAutoFit/>
          </a:bodyPr>
          <a:lstStyle/>
          <a:p>
            <a:pPr algn="ctr">
              <a:lnSpc>
                <a:spcPct val="100000"/>
              </a:lnSpc>
            </a:pPr>
            <a:r>
              <a:rPr sz="1500" b="1">
                <a:solidFill>
                  <a:srgbClr val="00475E"/>
                </a:solidFill>
                <a:latin typeface="Manrope"/>
              </a:rPr>
              <a:t>3. Vérifie l'extension avant d'ouvrir</a:t>
            </a:r>
          </a:p>
        </p:txBody>
      </p:sp>
      <p:sp>
        <p:nvSpPr>
          <p:cNvPr id="19" name="Rounded Rectangle 18"/>
          <p:cNvSpPr/>
          <p:nvPr/>
        </p:nvSpPr>
        <p:spPr>
          <a:xfrm>
            <a:off x="7955280" y="2331720"/>
            <a:ext cx="2651760" cy="502920"/>
          </a:xfrm>
          <a:prstGeom prst="roundRect">
            <a:avLst/>
          </a:prstGeom>
          <a:solidFill>
            <a:srgbClr val="FFFFFF"/>
          </a:solidFill>
          <a:ln w="12700">
            <a:solidFill>
              <a:srgbClr val="006A68"/>
            </a:solid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ctr"/>
            <a:r>
              <a:rPr sz="1400" b="1">
                <a:solidFill>
                  <a:srgbClr val="006A68"/>
                </a:solidFill>
                <a:latin typeface="Manrope"/>
              </a:rPr>
              <a:t>📄 facture.pdf   ✅</a:t>
            </a:r>
          </a:p>
        </p:txBody>
      </p:sp>
      <p:sp>
        <p:nvSpPr>
          <p:cNvPr id="20" name="Rounded Rectangle 19"/>
          <p:cNvSpPr/>
          <p:nvPr/>
        </p:nvSpPr>
        <p:spPr>
          <a:xfrm>
            <a:off x="7955280" y="2971800"/>
            <a:ext cx="2651760" cy="502920"/>
          </a:xfrm>
          <a:prstGeom prst="roundRect">
            <a:avLst/>
          </a:prstGeom>
          <a:solidFill>
            <a:srgbClr val="FFFFFF"/>
          </a:solidFill>
          <a:ln w="12700">
            <a:solidFill>
              <a:srgbClr val="663500"/>
            </a:solid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ctr"/>
            <a:r>
              <a:rPr sz="1400" b="1">
                <a:solidFill>
                  <a:srgbClr val="663500"/>
                </a:solidFill>
                <a:latin typeface="Manrope"/>
              </a:rPr>
              <a:t>📄 facture.pdf.exe   ⚠️</a:t>
            </a:r>
          </a:p>
        </p:txBody>
      </p:sp>
      <p:sp>
        <p:nvSpPr>
          <p:cNvPr id="21" name="TextBox 20"/>
          <p:cNvSpPr txBox="1"/>
          <p:nvPr/>
        </p:nvSpPr>
        <p:spPr>
          <a:xfrm>
            <a:off x="7955280" y="3657600"/>
            <a:ext cx="2651760" cy="1005840"/>
          </a:xfrm>
          <a:prstGeom prst="rect">
            <a:avLst/>
          </a:prstGeom>
          <a:noFill/>
        </p:spPr>
        <p:txBody>
          <a:bodyPr wrap="square" anchor="t">
            <a:spAutoFit/>
          </a:bodyPr>
          <a:lstStyle/>
          <a:p>
            <a:pPr algn="ctr">
              <a:lnSpc>
                <a:spcPct val="115000"/>
              </a:lnSpc>
            </a:pPr>
            <a:r>
              <a:rPr sz="1200" b="0">
                <a:solidFill>
                  <a:srgbClr val="1A1C1E"/>
                </a:solidFill>
                <a:latin typeface="Public Sans"/>
              </a:rPr>
              <a:t>Une double extension inattendue (.pdf.exe) cache souvent un programme dangereux — dans le doute, ne pas ouvrir</a:t>
            </a:r>
          </a:p>
        </p:txBody>
      </p:sp>
      <p:sp>
        <p:nvSpPr>
          <p:cNvPr id="22" name="TextBox 21"/>
          <p:cNvSpPr txBox="1"/>
          <p:nvPr/>
        </p:nvSpPr>
        <p:spPr>
          <a:xfrm>
            <a:off x="640080" y="6473952"/>
            <a:ext cx="6400800" cy="292608"/>
          </a:xfrm>
          <a:prstGeom prst="rect">
            <a:avLst/>
          </a:prstGeom>
          <a:noFill/>
        </p:spPr>
        <p:txBody>
          <a:bodyPr wrap="square" anchor="t">
            <a:spAutoFit/>
          </a:bodyPr>
          <a:lstStyle/>
          <a:p>
            <a:pPr algn="l">
              <a:lnSpc>
                <a:spcPct val="100000"/>
              </a:lnSpc>
            </a:pPr>
            <a:r>
              <a:rPr sz="900" b="0">
                <a:solidFill>
                  <a:srgbClr val="6B6F72"/>
                </a:solidFill>
                <a:latin typeface="Public Sans"/>
              </a:rPr>
              <a:t>Immigrants Nous Sommes Inc. — Cours informatique de base · Semaine 2</a:t>
            </a:r>
          </a:p>
        </p:txBody>
      </p:sp>
      <p:sp>
        <p:nvSpPr>
          <p:cNvPr id="23" name="TextBox 22"/>
          <p:cNvSpPr txBox="1"/>
          <p:nvPr/>
        </p:nvSpPr>
        <p:spPr>
          <a:xfrm>
            <a:off x="11247120" y="6473952"/>
            <a:ext cx="457200" cy="292608"/>
          </a:xfrm>
          <a:prstGeom prst="rect">
            <a:avLst/>
          </a:prstGeom>
          <a:noFill/>
        </p:spPr>
        <p:txBody>
          <a:bodyPr wrap="square" anchor="t">
            <a:spAutoFit/>
          </a:bodyPr>
          <a:lstStyle/>
          <a:p>
            <a:pPr algn="r">
              <a:lnSpc>
                <a:spcPct val="100000"/>
              </a:lnSpc>
            </a:pPr>
            <a:r>
              <a:rPr sz="900" b="0">
                <a:solidFill>
                  <a:srgbClr val="6B6F72"/>
                </a:solidFill>
                <a:latin typeface="Public Sans"/>
              </a:rP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3F3F6"/>
        </a:solidFill>
        <a:effectLst/>
      </p:bgPr>
    </p:bg>
    <p:spTree>
      <p:nvGrpSpPr>
        <p:cNvPr id="1" name=""/>
        <p:cNvGrpSpPr/>
        <p:nvPr/>
      </p:nvGrpSpPr>
      <p:grpSpPr/>
      <p:sp>
        <p:nvSpPr>
          <p:cNvPr id="2" name="TextBox 1"/>
          <p:cNvSpPr txBox="1"/>
          <p:nvPr/>
        </p:nvSpPr>
        <p:spPr>
          <a:xfrm>
            <a:off x="640080" y="365760"/>
            <a:ext cx="8229600" cy="457200"/>
          </a:xfrm>
          <a:prstGeom prst="rect">
            <a:avLst/>
          </a:prstGeom>
          <a:noFill/>
        </p:spPr>
        <p:txBody>
          <a:bodyPr wrap="square" anchor="t">
            <a:spAutoFit/>
          </a:bodyPr>
          <a:lstStyle/>
          <a:p>
            <a:pPr algn="l">
              <a:lnSpc>
                <a:spcPct val="100000"/>
              </a:lnSpc>
            </a:pPr>
            <a:r>
              <a:rPr sz="1300" b="1">
                <a:solidFill>
                  <a:srgbClr val="006A68"/>
                </a:solidFill>
                <a:latin typeface="Manrope"/>
              </a:rPr>
              <a:t>RÉFLEXE DE SÉCURITÉ</a:t>
            </a:r>
          </a:p>
        </p:txBody>
      </p:sp>
      <p:sp>
        <p:nvSpPr>
          <p:cNvPr id="3" name="TextBox 2"/>
          <p:cNvSpPr txBox="1"/>
          <p:nvPr/>
        </p:nvSpPr>
        <p:spPr>
          <a:xfrm>
            <a:off x="640080" y="749808"/>
            <a:ext cx="10881360" cy="822960"/>
          </a:xfrm>
          <a:prstGeom prst="rect">
            <a:avLst/>
          </a:prstGeom>
          <a:noFill/>
        </p:spPr>
        <p:txBody>
          <a:bodyPr wrap="square" anchor="t">
            <a:spAutoFit/>
          </a:bodyPr>
          <a:lstStyle/>
          <a:p>
            <a:pPr algn="l">
              <a:lnSpc>
                <a:spcPct val="100000"/>
              </a:lnSpc>
            </a:pPr>
            <a:r>
              <a:rPr sz="3000" b="1">
                <a:solidFill>
                  <a:srgbClr val="00475E"/>
                </a:solidFill>
                <a:latin typeface="Manrope"/>
              </a:rPr>
              <a:t>Une fenêtre suspecte apparaît ? Reste calme.</a:t>
            </a:r>
          </a:p>
        </p:txBody>
      </p:sp>
      <p:sp>
        <p:nvSpPr>
          <p:cNvPr id="4" name="Rounded Rectangle 3"/>
          <p:cNvSpPr/>
          <p:nvPr/>
        </p:nvSpPr>
        <p:spPr>
          <a:xfrm>
            <a:off x="655167" y="1920240"/>
            <a:ext cx="3383280" cy="329184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Oval 4"/>
          <p:cNvSpPr/>
          <p:nvPr/>
        </p:nvSpPr>
        <p:spPr>
          <a:xfrm>
            <a:off x="1843887" y="2240280"/>
            <a:ext cx="1005840" cy="1005840"/>
          </a:xfrm>
          <a:prstGeom prst="ellipse">
            <a:avLst/>
          </a:prstGeom>
          <a:solidFill>
            <a:srgbClr val="663500"/>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4000">
                <a:solidFill>
                  <a:srgbClr val="FFFFFF"/>
                </a:solidFill>
                <a:latin typeface="Public Sans"/>
              </a:rPr>
              <a:t>🙅</a:t>
            </a:r>
          </a:p>
        </p:txBody>
      </p:sp>
      <p:sp>
        <p:nvSpPr>
          <p:cNvPr id="6" name="TextBox 5"/>
          <p:cNvSpPr txBox="1"/>
          <p:nvPr/>
        </p:nvSpPr>
        <p:spPr>
          <a:xfrm>
            <a:off x="838047" y="3474720"/>
            <a:ext cx="3017520" cy="457200"/>
          </a:xfrm>
          <a:prstGeom prst="rect">
            <a:avLst/>
          </a:prstGeom>
          <a:noFill/>
        </p:spPr>
        <p:txBody>
          <a:bodyPr wrap="square" anchor="t">
            <a:spAutoFit/>
          </a:bodyPr>
          <a:lstStyle/>
          <a:p>
            <a:pPr algn="ctr">
              <a:lnSpc>
                <a:spcPct val="100000"/>
              </a:lnSpc>
            </a:pPr>
            <a:r>
              <a:rPr sz="1800" b="1">
                <a:solidFill>
                  <a:srgbClr val="00475E"/>
                </a:solidFill>
                <a:latin typeface="Manrope"/>
              </a:rPr>
              <a:t>Ne clique pas</a:t>
            </a:r>
          </a:p>
        </p:txBody>
      </p:sp>
      <p:sp>
        <p:nvSpPr>
          <p:cNvPr id="7" name="TextBox 6"/>
          <p:cNvSpPr txBox="1"/>
          <p:nvPr/>
        </p:nvSpPr>
        <p:spPr>
          <a:xfrm>
            <a:off x="929487" y="4023360"/>
            <a:ext cx="2834640" cy="1005840"/>
          </a:xfrm>
          <a:prstGeom prst="rect">
            <a:avLst/>
          </a:prstGeom>
          <a:noFill/>
        </p:spPr>
        <p:txBody>
          <a:bodyPr wrap="square" anchor="t">
            <a:spAutoFit/>
          </a:bodyPr>
          <a:lstStyle/>
          <a:p>
            <a:pPr algn="ctr">
              <a:lnSpc>
                <a:spcPct val="120000"/>
              </a:lnSpc>
            </a:pPr>
            <a:r>
              <a:rPr sz="1400" b="0">
                <a:solidFill>
                  <a:srgbClr val="1A1C1E"/>
                </a:solidFill>
                <a:latin typeface="Public Sans"/>
              </a:rPr>
              <a:t>Surtout pas sur</a:t>
            </a:r>
          </a:p>
          <a:p>
            <a:pPr algn="ctr">
              <a:lnSpc>
                <a:spcPct val="120000"/>
              </a:lnSpc>
            </a:pPr>
            <a:r>
              <a:rPr sz="1400" b="0">
                <a:solidFill>
                  <a:srgbClr val="1A1C1E"/>
                </a:solidFill>
                <a:latin typeface="Public Sans"/>
              </a:rPr>
              <a:t>« Vous avez gagné ! »</a:t>
            </a:r>
          </a:p>
        </p:txBody>
      </p:sp>
      <p:sp>
        <p:nvSpPr>
          <p:cNvPr id="8" name="Rounded Rectangle 7"/>
          <p:cNvSpPr/>
          <p:nvPr/>
        </p:nvSpPr>
        <p:spPr>
          <a:xfrm>
            <a:off x="4404207" y="1920240"/>
            <a:ext cx="3383280" cy="329184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Oval 8"/>
          <p:cNvSpPr/>
          <p:nvPr/>
        </p:nvSpPr>
        <p:spPr>
          <a:xfrm>
            <a:off x="5592927" y="2240280"/>
            <a:ext cx="1005840" cy="1005840"/>
          </a:xfrm>
          <a:prstGeom prst="ellipse">
            <a:avLst/>
          </a:prstGeom>
          <a:solidFill>
            <a:srgbClr val="1A5F7A"/>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4000">
                <a:solidFill>
                  <a:srgbClr val="FFFFFF"/>
                </a:solidFill>
                <a:latin typeface="Public Sans"/>
              </a:rPr>
              <a:t>❌</a:t>
            </a:r>
          </a:p>
        </p:txBody>
      </p:sp>
      <p:sp>
        <p:nvSpPr>
          <p:cNvPr id="10" name="TextBox 9"/>
          <p:cNvSpPr txBox="1"/>
          <p:nvPr/>
        </p:nvSpPr>
        <p:spPr>
          <a:xfrm>
            <a:off x="4587087" y="3474720"/>
            <a:ext cx="3017520" cy="457200"/>
          </a:xfrm>
          <a:prstGeom prst="rect">
            <a:avLst/>
          </a:prstGeom>
          <a:noFill/>
        </p:spPr>
        <p:txBody>
          <a:bodyPr wrap="square" anchor="t">
            <a:spAutoFit/>
          </a:bodyPr>
          <a:lstStyle/>
          <a:p>
            <a:pPr algn="ctr">
              <a:lnSpc>
                <a:spcPct val="100000"/>
              </a:lnSpc>
            </a:pPr>
            <a:r>
              <a:rPr sz="1800" b="1">
                <a:solidFill>
                  <a:srgbClr val="00475E"/>
                </a:solidFill>
                <a:latin typeface="Manrope"/>
              </a:rPr>
              <a:t>Ferme avec le X</a:t>
            </a:r>
          </a:p>
        </p:txBody>
      </p:sp>
      <p:sp>
        <p:nvSpPr>
          <p:cNvPr id="11" name="TextBox 10"/>
          <p:cNvSpPr txBox="1"/>
          <p:nvPr/>
        </p:nvSpPr>
        <p:spPr>
          <a:xfrm>
            <a:off x="4678527" y="4023360"/>
            <a:ext cx="2834640" cy="1005840"/>
          </a:xfrm>
          <a:prstGeom prst="rect">
            <a:avLst/>
          </a:prstGeom>
          <a:noFill/>
        </p:spPr>
        <p:txBody>
          <a:bodyPr wrap="square" anchor="t">
            <a:spAutoFit/>
          </a:bodyPr>
          <a:lstStyle/>
          <a:p>
            <a:pPr algn="ctr">
              <a:lnSpc>
                <a:spcPct val="120000"/>
              </a:lnSpc>
            </a:pPr>
            <a:r>
              <a:rPr sz="1400" b="0">
                <a:solidFill>
                  <a:srgbClr val="1A1C1E"/>
                </a:solidFill>
                <a:latin typeface="Public Sans"/>
              </a:rPr>
              <a:t>Ou les touches</a:t>
            </a:r>
          </a:p>
          <a:p>
            <a:pPr algn="ctr">
              <a:lnSpc>
                <a:spcPct val="120000"/>
              </a:lnSpc>
            </a:pPr>
            <a:r>
              <a:rPr sz="1400" b="0">
                <a:solidFill>
                  <a:srgbClr val="1A1C1E"/>
                </a:solidFill>
                <a:latin typeface="Public Sans"/>
              </a:rPr>
              <a:t>Alt + F4 si bloqué</a:t>
            </a:r>
          </a:p>
        </p:txBody>
      </p:sp>
      <p:sp>
        <p:nvSpPr>
          <p:cNvPr id="12" name="Rounded Rectangle 11"/>
          <p:cNvSpPr/>
          <p:nvPr/>
        </p:nvSpPr>
        <p:spPr>
          <a:xfrm>
            <a:off x="8153247" y="1920240"/>
            <a:ext cx="3383280" cy="329184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9341967" y="2240280"/>
            <a:ext cx="1005840" cy="1005840"/>
          </a:xfrm>
          <a:prstGeom prst="ellipse">
            <a:avLst/>
          </a:prstGeom>
          <a:solidFill>
            <a:srgbClr val="006A68"/>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4000">
                <a:solidFill>
                  <a:srgbClr val="FFFFFF"/>
                </a:solidFill>
                <a:latin typeface="Public Sans"/>
              </a:rPr>
              <a:t>😌</a:t>
            </a:r>
          </a:p>
        </p:txBody>
      </p:sp>
      <p:sp>
        <p:nvSpPr>
          <p:cNvPr id="14" name="TextBox 13"/>
          <p:cNvSpPr txBox="1"/>
          <p:nvPr/>
        </p:nvSpPr>
        <p:spPr>
          <a:xfrm>
            <a:off x="8336127" y="3474720"/>
            <a:ext cx="3017520" cy="457200"/>
          </a:xfrm>
          <a:prstGeom prst="rect">
            <a:avLst/>
          </a:prstGeom>
          <a:noFill/>
        </p:spPr>
        <p:txBody>
          <a:bodyPr wrap="square" anchor="t">
            <a:spAutoFit/>
          </a:bodyPr>
          <a:lstStyle/>
          <a:p>
            <a:pPr algn="ctr">
              <a:lnSpc>
                <a:spcPct val="100000"/>
              </a:lnSpc>
            </a:pPr>
            <a:r>
              <a:rPr sz="1800" b="1">
                <a:solidFill>
                  <a:srgbClr val="00475E"/>
                </a:solidFill>
                <a:latin typeface="Manrope"/>
              </a:rPr>
              <a:t>Aucune panique</a:t>
            </a:r>
          </a:p>
        </p:txBody>
      </p:sp>
      <p:sp>
        <p:nvSpPr>
          <p:cNvPr id="15" name="TextBox 14"/>
          <p:cNvSpPr txBox="1"/>
          <p:nvPr/>
        </p:nvSpPr>
        <p:spPr>
          <a:xfrm>
            <a:off x="8427567" y="4023360"/>
            <a:ext cx="2834640" cy="1005840"/>
          </a:xfrm>
          <a:prstGeom prst="rect">
            <a:avLst/>
          </a:prstGeom>
          <a:noFill/>
        </p:spPr>
        <p:txBody>
          <a:bodyPr wrap="square" anchor="t">
            <a:spAutoFit/>
          </a:bodyPr>
          <a:lstStyle/>
          <a:p>
            <a:pPr algn="ctr">
              <a:lnSpc>
                <a:spcPct val="120000"/>
              </a:lnSpc>
            </a:pPr>
            <a:r>
              <a:rPr sz="1400" b="0">
                <a:solidFill>
                  <a:srgbClr val="1A1C1E"/>
                </a:solidFill>
                <a:latin typeface="Public Sans"/>
              </a:rPr>
              <a:t>Un vrai message important</a:t>
            </a:r>
          </a:p>
          <a:p>
            <a:pPr algn="ctr">
              <a:lnSpc>
                <a:spcPct val="120000"/>
              </a:lnSpc>
            </a:pPr>
            <a:r>
              <a:rPr sz="1400" b="0">
                <a:solidFill>
                  <a:srgbClr val="1A1C1E"/>
                </a:solidFill>
                <a:latin typeface="Public Sans"/>
              </a:rPr>
              <a:t>ne s'affiche jamais comme ça</a:t>
            </a:r>
          </a:p>
        </p:txBody>
      </p:sp>
      <p:sp>
        <p:nvSpPr>
          <p:cNvPr id="16" name="TextBox 15"/>
          <p:cNvSpPr txBox="1"/>
          <p:nvPr/>
        </p:nvSpPr>
        <p:spPr>
          <a:xfrm>
            <a:off x="640080" y="6473952"/>
            <a:ext cx="6400800" cy="292608"/>
          </a:xfrm>
          <a:prstGeom prst="rect">
            <a:avLst/>
          </a:prstGeom>
          <a:noFill/>
        </p:spPr>
        <p:txBody>
          <a:bodyPr wrap="square" anchor="t">
            <a:spAutoFit/>
          </a:bodyPr>
          <a:lstStyle/>
          <a:p>
            <a:pPr algn="l">
              <a:lnSpc>
                <a:spcPct val="100000"/>
              </a:lnSpc>
            </a:pPr>
            <a:r>
              <a:rPr sz="900" b="0">
                <a:solidFill>
                  <a:srgbClr val="6B6F72"/>
                </a:solidFill>
                <a:latin typeface="Public Sans"/>
              </a:rPr>
              <a:t>Immigrants Nous Sommes Inc. — Cours informatique de base · Semaine 2</a:t>
            </a:r>
          </a:p>
        </p:txBody>
      </p:sp>
      <p:sp>
        <p:nvSpPr>
          <p:cNvPr id="17" name="TextBox 16"/>
          <p:cNvSpPr txBox="1"/>
          <p:nvPr/>
        </p:nvSpPr>
        <p:spPr>
          <a:xfrm>
            <a:off x="11247120" y="6473952"/>
            <a:ext cx="457200" cy="292608"/>
          </a:xfrm>
          <a:prstGeom prst="rect">
            <a:avLst/>
          </a:prstGeom>
          <a:noFill/>
        </p:spPr>
        <p:txBody>
          <a:bodyPr wrap="square" anchor="t">
            <a:spAutoFit/>
          </a:bodyPr>
          <a:lstStyle/>
          <a:p>
            <a:pPr algn="r">
              <a:lnSpc>
                <a:spcPct val="100000"/>
              </a:lnSpc>
            </a:pPr>
            <a:r>
              <a:rPr sz="900" b="0">
                <a:solidFill>
                  <a:srgbClr val="6B6F72"/>
                </a:solidFill>
                <a:latin typeface="Public Sans"/>
              </a:rP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3F3F6"/>
        </a:solidFill>
        <a:effectLst/>
      </p:bgPr>
    </p:bg>
    <p:spTree>
      <p:nvGrpSpPr>
        <p:cNvPr id="1" name=""/>
        <p:cNvGrpSpPr/>
        <p:nvPr/>
      </p:nvGrpSpPr>
      <p:grpSpPr/>
      <p:sp>
        <p:nvSpPr>
          <p:cNvPr id="2" name="TextBox 1"/>
          <p:cNvSpPr txBox="1"/>
          <p:nvPr/>
        </p:nvSpPr>
        <p:spPr>
          <a:xfrm>
            <a:off x="640080" y="365760"/>
            <a:ext cx="8229600" cy="457200"/>
          </a:xfrm>
          <a:prstGeom prst="rect">
            <a:avLst/>
          </a:prstGeom>
          <a:noFill/>
        </p:spPr>
        <p:txBody>
          <a:bodyPr wrap="square" anchor="t">
            <a:spAutoFit/>
          </a:bodyPr>
          <a:lstStyle/>
          <a:p>
            <a:pPr algn="l">
              <a:lnSpc>
                <a:spcPct val="100000"/>
              </a:lnSpc>
            </a:pPr>
            <a:r>
              <a:rPr sz="1300" b="1">
                <a:solidFill>
                  <a:srgbClr val="006A68"/>
                </a:solidFill>
                <a:latin typeface="Manrope"/>
              </a:rPr>
              <a:t>PRATIQUE GUIDÉE · 1 SUR 3</a:t>
            </a:r>
          </a:p>
        </p:txBody>
      </p:sp>
      <p:sp>
        <p:nvSpPr>
          <p:cNvPr id="3" name="TextBox 2"/>
          <p:cNvSpPr txBox="1"/>
          <p:nvPr/>
        </p:nvSpPr>
        <p:spPr>
          <a:xfrm>
            <a:off x="640080" y="749808"/>
            <a:ext cx="10881360" cy="822960"/>
          </a:xfrm>
          <a:prstGeom prst="rect">
            <a:avLst/>
          </a:prstGeom>
          <a:noFill/>
        </p:spPr>
        <p:txBody>
          <a:bodyPr wrap="square" anchor="t">
            <a:spAutoFit/>
          </a:bodyPr>
          <a:lstStyle/>
          <a:p>
            <a:pPr algn="l">
              <a:lnSpc>
                <a:spcPct val="100000"/>
              </a:lnSpc>
            </a:pPr>
            <a:r>
              <a:rPr sz="3000" b="1">
                <a:solidFill>
                  <a:srgbClr val="00475E"/>
                </a:solidFill>
                <a:latin typeface="Manrope"/>
              </a:rPr>
              <a:t>Ensemble, maintenant (1/3) :</a:t>
            </a:r>
          </a:p>
        </p:txBody>
      </p:sp>
      <p:sp>
        <p:nvSpPr>
          <p:cNvPr id="4" name="Oval 3"/>
          <p:cNvSpPr/>
          <p:nvPr/>
        </p:nvSpPr>
        <p:spPr>
          <a:xfrm>
            <a:off x="868680" y="2103120"/>
            <a:ext cx="731520" cy="731520"/>
          </a:xfrm>
          <a:prstGeom prst="ellipse">
            <a:avLst/>
          </a:prstGeom>
          <a:solidFill>
            <a:srgbClr val="00475E"/>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400">
                <a:solidFill>
                  <a:srgbClr val="FFFFFF"/>
                </a:solidFill>
                <a:latin typeface="Public Sans"/>
              </a:rPr>
              <a:t>1</a:t>
            </a:r>
          </a:p>
        </p:txBody>
      </p:sp>
      <p:sp>
        <p:nvSpPr>
          <p:cNvPr id="5" name="Rounded Rectangle 4"/>
          <p:cNvSpPr/>
          <p:nvPr/>
        </p:nvSpPr>
        <p:spPr>
          <a:xfrm>
            <a:off x="1920240" y="2103120"/>
            <a:ext cx="8595360" cy="73152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l"/>
            <a:r>
              <a:rPr sz="1800" b="0">
                <a:solidFill>
                  <a:srgbClr val="1A1C1E"/>
                </a:solidFill>
                <a:latin typeface="Public Sans"/>
              </a:rPr>
              <a:t>Ouvre ton navigateur</a:t>
            </a:r>
          </a:p>
        </p:txBody>
      </p:sp>
      <p:sp>
        <p:nvSpPr>
          <p:cNvPr id="6" name="Oval 5"/>
          <p:cNvSpPr/>
          <p:nvPr/>
        </p:nvSpPr>
        <p:spPr>
          <a:xfrm>
            <a:off x="868680" y="3154680"/>
            <a:ext cx="731520" cy="731520"/>
          </a:xfrm>
          <a:prstGeom prst="ellipse">
            <a:avLst/>
          </a:prstGeom>
          <a:solidFill>
            <a:srgbClr val="00475E"/>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400">
                <a:solidFill>
                  <a:srgbClr val="FFFFFF"/>
                </a:solidFill>
                <a:latin typeface="Public Sans"/>
              </a:rPr>
              <a:t>2</a:t>
            </a:r>
          </a:p>
        </p:txBody>
      </p:sp>
      <p:sp>
        <p:nvSpPr>
          <p:cNvPr id="7" name="Rounded Rectangle 6"/>
          <p:cNvSpPr/>
          <p:nvPr/>
        </p:nvSpPr>
        <p:spPr>
          <a:xfrm>
            <a:off x="1920240" y="3154680"/>
            <a:ext cx="8595360" cy="73152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l"/>
            <a:r>
              <a:rPr sz="1800" b="0">
                <a:solidFill>
                  <a:srgbClr val="1A1C1E"/>
                </a:solidFill>
                <a:latin typeface="Public Sans"/>
              </a:rPr>
              <a:t>Fais une recherche : « bibliothèque municipale près de moi »</a:t>
            </a:r>
          </a:p>
        </p:txBody>
      </p:sp>
      <p:sp>
        <p:nvSpPr>
          <p:cNvPr id="8" name="Oval 7"/>
          <p:cNvSpPr/>
          <p:nvPr/>
        </p:nvSpPr>
        <p:spPr>
          <a:xfrm>
            <a:off x="868680" y="4206240"/>
            <a:ext cx="731520" cy="731520"/>
          </a:xfrm>
          <a:prstGeom prst="ellipse">
            <a:avLst/>
          </a:prstGeom>
          <a:solidFill>
            <a:srgbClr val="00475E"/>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400">
                <a:solidFill>
                  <a:srgbClr val="FFFFFF"/>
                </a:solidFill>
                <a:latin typeface="Public Sans"/>
              </a:rPr>
              <a:t>3</a:t>
            </a:r>
          </a:p>
        </p:txBody>
      </p:sp>
      <p:sp>
        <p:nvSpPr>
          <p:cNvPr id="9" name="Rounded Rectangle 8"/>
          <p:cNvSpPr/>
          <p:nvPr/>
        </p:nvSpPr>
        <p:spPr>
          <a:xfrm>
            <a:off x="1920240" y="4206240"/>
            <a:ext cx="8595360" cy="73152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l"/>
            <a:r>
              <a:rPr sz="1800" b="0">
                <a:solidFill>
                  <a:srgbClr val="1A1C1E"/>
                </a:solidFill>
                <a:latin typeface="Public Sans"/>
              </a:rPr>
              <a:t>Trouve un résultat SANS l'étiquette « Annonce »</a:t>
            </a:r>
          </a:p>
        </p:txBody>
      </p:sp>
      <p:sp>
        <p:nvSpPr>
          <p:cNvPr id="10" name="TextBox 9"/>
          <p:cNvSpPr txBox="1"/>
          <p:nvPr/>
        </p:nvSpPr>
        <p:spPr>
          <a:xfrm>
            <a:off x="640080" y="6473952"/>
            <a:ext cx="6400800" cy="292608"/>
          </a:xfrm>
          <a:prstGeom prst="rect">
            <a:avLst/>
          </a:prstGeom>
          <a:noFill/>
        </p:spPr>
        <p:txBody>
          <a:bodyPr wrap="square" anchor="t">
            <a:spAutoFit/>
          </a:bodyPr>
          <a:lstStyle/>
          <a:p>
            <a:pPr algn="l">
              <a:lnSpc>
                <a:spcPct val="100000"/>
              </a:lnSpc>
            </a:pPr>
            <a:r>
              <a:rPr sz="900" b="0">
                <a:solidFill>
                  <a:srgbClr val="6B6F72"/>
                </a:solidFill>
                <a:latin typeface="Public Sans"/>
              </a:rPr>
              <a:t>Immigrants Nous Sommes Inc. — Cours informatique de base · Semaine 2</a:t>
            </a:r>
          </a:p>
        </p:txBody>
      </p:sp>
      <p:sp>
        <p:nvSpPr>
          <p:cNvPr id="11" name="TextBox 10"/>
          <p:cNvSpPr txBox="1"/>
          <p:nvPr/>
        </p:nvSpPr>
        <p:spPr>
          <a:xfrm>
            <a:off x="11247120" y="6473952"/>
            <a:ext cx="457200" cy="292608"/>
          </a:xfrm>
          <a:prstGeom prst="rect">
            <a:avLst/>
          </a:prstGeom>
          <a:noFill/>
        </p:spPr>
        <p:txBody>
          <a:bodyPr wrap="square" anchor="t">
            <a:spAutoFit/>
          </a:bodyPr>
          <a:lstStyle/>
          <a:p>
            <a:pPr algn="r">
              <a:lnSpc>
                <a:spcPct val="100000"/>
              </a:lnSpc>
            </a:pPr>
            <a:r>
              <a:rPr sz="900" b="0">
                <a:solidFill>
                  <a:srgbClr val="6B6F72"/>
                </a:solidFill>
                <a:latin typeface="Public Sans"/>
              </a:rP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3F3F6"/>
        </a:solidFill>
        <a:effectLst/>
      </p:bgPr>
    </p:bg>
    <p:spTree>
      <p:nvGrpSpPr>
        <p:cNvPr id="1" name=""/>
        <p:cNvGrpSpPr/>
        <p:nvPr/>
      </p:nvGrpSpPr>
      <p:grpSpPr/>
      <p:sp>
        <p:nvSpPr>
          <p:cNvPr id="2" name="TextBox 1"/>
          <p:cNvSpPr txBox="1"/>
          <p:nvPr/>
        </p:nvSpPr>
        <p:spPr>
          <a:xfrm>
            <a:off x="640080" y="365760"/>
            <a:ext cx="8229600" cy="457200"/>
          </a:xfrm>
          <a:prstGeom prst="rect">
            <a:avLst/>
          </a:prstGeom>
          <a:noFill/>
        </p:spPr>
        <p:txBody>
          <a:bodyPr wrap="square" anchor="t">
            <a:spAutoFit/>
          </a:bodyPr>
          <a:lstStyle/>
          <a:p>
            <a:pPr algn="l">
              <a:lnSpc>
                <a:spcPct val="100000"/>
              </a:lnSpc>
            </a:pPr>
            <a:r>
              <a:rPr sz="1300" b="1">
                <a:solidFill>
                  <a:srgbClr val="006A68"/>
                </a:solidFill>
                <a:latin typeface="Manrope"/>
              </a:rPr>
              <a:t>PRATIQUE GUIDÉE · 2 SUR 3</a:t>
            </a:r>
          </a:p>
        </p:txBody>
      </p:sp>
      <p:sp>
        <p:nvSpPr>
          <p:cNvPr id="3" name="TextBox 2"/>
          <p:cNvSpPr txBox="1"/>
          <p:nvPr/>
        </p:nvSpPr>
        <p:spPr>
          <a:xfrm>
            <a:off x="640080" y="749808"/>
            <a:ext cx="10881360" cy="822960"/>
          </a:xfrm>
          <a:prstGeom prst="rect">
            <a:avLst/>
          </a:prstGeom>
          <a:noFill/>
        </p:spPr>
        <p:txBody>
          <a:bodyPr wrap="square" anchor="t">
            <a:spAutoFit/>
          </a:bodyPr>
          <a:lstStyle/>
          <a:p>
            <a:pPr algn="l">
              <a:lnSpc>
                <a:spcPct val="100000"/>
              </a:lnSpc>
            </a:pPr>
            <a:r>
              <a:rPr sz="3000" b="1">
                <a:solidFill>
                  <a:srgbClr val="00475E"/>
                </a:solidFill>
                <a:latin typeface="Manrope"/>
              </a:rPr>
              <a:t>Ensemble, maintenant (2/3) :</a:t>
            </a:r>
          </a:p>
        </p:txBody>
      </p:sp>
      <p:sp>
        <p:nvSpPr>
          <p:cNvPr id="4" name="Oval 3"/>
          <p:cNvSpPr/>
          <p:nvPr/>
        </p:nvSpPr>
        <p:spPr>
          <a:xfrm>
            <a:off x="868680" y="2103120"/>
            <a:ext cx="731520" cy="731520"/>
          </a:xfrm>
          <a:prstGeom prst="ellipse">
            <a:avLst/>
          </a:prstGeom>
          <a:solidFill>
            <a:srgbClr val="006A68"/>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400">
                <a:solidFill>
                  <a:srgbClr val="FFFFFF"/>
                </a:solidFill>
                <a:latin typeface="Public Sans"/>
              </a:rPr>
              <a:t>4</a:t>
            </a:r>
          </a:p>
        </p:txBody>
      </p:sp>
      <p:sp>
        <p:nvSpPr>
          <p:cNvPr id="5" name="Rounded Rectangle 4"/>
          <p:cNvSpPr/>
          <p:nvPr/>
        </p:nvSpPr>
        <p:spPr>
          <a:xfrm>
            <a:off x="1920240" y="2103120"/>
            <a:ext cx="8595360" cy="73152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l"/>
            <a:r>
              <a:rPr sz="1800" b="0">
                <a:solidFill>
                  <a:srgbClr val="1A1C1E"/>
                </a:solidFill>
                <a:latin typeface="Public Sans"/>
              </a:rPr>
              <a:t>Ouvre un nouvel onglet avec le bouton « + »</a:t>
            </a:r>
          </a:p>
        </p:txBody>
      </p:sp>
      <p:sp>
        <p:nvSpPr>
          <p:cNvPr id="6" name="Oval 5"/>
          <p:cNvSpPr/>
          <p:nvPr/>
        </p:nvSpPr>
        <p:spPr>
          <a:xfrm>
            <a:off x="868680" y="3154680"/>
            <a:ext cx="731520" cy="731520"/>
          </a:xfrm>
          <a:prstGeom prst="ellipse">
            <a:avLst/>
          </a:prstGeom>
          <a:solidFill>
            <a:srgbClr val="006A68"/>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400">
                <a:solidFill>
                  <a:srgbClr val="FFFFFF"/>
                </a:solidFill>
                <a:latin typeface="Public Sans"/>
              </a:rPr>
              <a:t>5</a:t>
            </a:r>
          </a:p>
        </p:txBody>
      </p:sp>
      <p:sp>
        <p:nvSpPr>
          <p:cNvPr id="7" name="Rounded Rectangle 6"/>
          <p:cNvSpPr/>
          <p:nvPr/>
        </p:nvSpPr>
        <p:spPr>
          <a:xfrm>
            <a:off x="1920240" y="3154680"/>
            <a:ext cx="8595360" cy="73152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l"/>
            <a:r>
              <a:rPr sz="1800" b="0">
                <a:solidFill>
                  <a:srgbClr val="1A1C1E"/>
                </a:solidFill>
                <a:latin typeface="Public Sans"/>
              </a:rPr>
              <a:t>Fais une deuxième recherche dans ce nouvel onglet</a:t>
            </a:r>
          </a:p>
        </p:txBody>
      </p:sp>
      <p:sp>
        <p:nvSpPr>
          <p:cNvPr id="8" name="Oval 7"/>
          <p:cNvSpPr/>
          <p:nvPr/>
        </p:nvSpPr>
        <p:spPr>
          <a:xfrm>
            <a:off x="868680" y="4206240"/>
            <a:ext cx="731520" cy="731520"/>
          </a:xfrm>
          <a:prstGeom prst="ellipse">
            <a:avLst/>
          </a:prstGeom>
          <a:solidFill>
            <a:srgbClr val="006A68"/>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400">
                <a:solidFill>
                  <a:srgbClr val="FFFFFF"/>
                </a:solidFill>
                <a:latin typeface="Public Sans"/>
              </a:rPr>
              <a:t>6</a:t>
            </a:r>
          </a:p>
        </p:txBody>
      </p:sp>
      <p:sp>
        <p:nvSpPr>
          <p:cNvPr id="9" name="Rounded Rectangle 8"/>
          <p:cNvSpPr/>
          <p:nvPr/>
        </p:nvSpPr>
        <p:spPr>
          <a:xfrm>
            <a:off x="1920240" y="4206240"/>
            <a:ext cx="8595360" cy="73152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l"/>
            <a:r>
              <a:rPr sz="1800" b="0">
                <a:solidFill>
                  <a:srgbClr val="1A1C1E"/>
                </a:solidFill>
                <a:latin typeface="Public Sans"/>
              </a:rPr>
              <a:t>Reviens au premier onglet, puis ferme le deuxième</a:t>
            </a:r>
          </a:p>
        </p:txBody>
      </p:sp>
      <p:sp>
        <p:nvSpPr>
          <p:cNvPr id="10" name="TextBox 9"/>
          <p:cNvSpPr txBox="1"/>
          <p:nvPr/>
        </p:nvSpPr>
        <p:spPr>
          <a:xfrm>
            <a:off x="640080" y="6473952"/>
            <a:ext cx="6400800" cy="292608"/>
          </a:xfrm>
          <a:prstGeom prst="rect">
            <a:avLst/>
          </a:prstGeom>
          <a:noFill/>
        </p:spPr>
        <p:txBody>
          <a:bodyPr wrap="square" anchor="t">
            <a:spAutoFit/>
          </a:bodyPr>
          <a:lstStyle/>
          <a:p>
            <a:pPr algn="l">
              <a:lnSpc>
                <a:spcPct val="100000"/>
              </a:lnSpc>
            </a:pPr>
            <a:r>
              <a:rPr sz="900" b="0">
                <a:solidFill>
                  <a:srgbClr val="6B6F72"/>
                </a:solidFill>
                <a:latin typeface="Public Sans"/>
              </a:rPr>
              <a:t>Immigrants Nous Sommes Inc. — Cours informatique de base · Semaine 2</a:t>
            </a:r>
          </a:p>
        </p:txBody>
      </p:sp>
      <p:sp>
        <p:nvSpPr>
          <p:cNvPr id="11" name="TextBox 10"/>
          <p:cNvSpPr txBox="1"/>
          <p:nvPr/>
        </p:nvSpPr>
        <p:spPr>
          <a:xfrm>
            <a:off x="11247120" y="6473952"/>
            <a:ext cx="457200" cy="292608"/>
          </a:xfrm>
          <a:prstGeom prst="rect">
            <a:avLst/>
          </a:prstGeom>
          <a:noFill/>
        </p:spPr>
        <p:txBody>
          <a:bodyPr wrap="square" anchor="t">
            <a:spAutoFit/>
          </a:bodyPr>
          <a:lstStyle/>
          <a:p>
            <a:pPr algn="r">
              <a:lnSpc>
                <a:spcPct val="100000"/>
              </a:lnSpc>
            </a:pPr>
            <a:r>
              <a:rPr sz="900" b="0">
                <a:solidFill>
                  <a:srgbClr val="6B6F72"/>
                </a:solidFill>
                <a:latin typeface="Public Sans"/>
              </a:rPr>
              <a:t>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3F3F6"/>
        </a:solidFill>
        <a:effectLst/>
      </p:bgPr>
    </p:bg>
    <p:spTree>
      <p:nvGrpSpPr>
        <p:cNvPr id="1" name=""/>
        <p:cNvGrpSpPr/>
        <p:nvPr/>
      </p:nvGrpSpPr>
      <p:grpSpPr/>
      <p:sp>
        <p:nvSpPr>
          <p:cNvPr id="2" name="TextBox 1"/>
          <p:cNvSpPr txBox="1"/>
          <p:nvPr/>
        </p:nvSpPr>
        <p:spPr>
          <a:xfrm>
            <a:off x="640080" y="365760"/>
            <a:ext cx="8229600" cy="457200"/>
          </a:xfrm>
          <a:prstGeom prst="rect">
            <a:avLst/>
          </a:prstGeom>
          <a:noFill/>
        </p:spPr>
        <p:txBody>
          <a:bodyPr wrap="square" anchor="t">
            <a:spAutoFit/>
          </a:bodyPr>
          <a:lstStyle/>
          <a:p>
            <a:pPr algn="l">
              <a:lnSpc>
                <a:spcPct val="100000"/>
              </a:lnSpc>
            </a:pPr>
            <a:r>
              <a:rPr sz="1300" b="1">
                <a:solidFill>
                  <a:srgbClr val="006A68"/>
                </a:solidFill>
                <a:latin typeface="Manrope"/>
              </a:rPr>
              <a:t>PRATIQUE GUIDÉE · 3 SUR 3</a:t>
            </a:r>
          </a:p>
        </p:txBody>
      </p:sp>
      <p:sp>
        <p:nvSpPr>
          <p:cNvPr id="3" name="TextBox 2"/>
          <p:cNvSpPr txBox="1"/>
          <p:nvPr/>
        </p:nvSpPr>
        <p:spPr>
          <a:xfrm>
            <a:off x="640080" y="749808"/>
            <a:ext cx="10881360" cy="822960"/>
          </a:xfrm>
          <a:prstGeom prst="rect">
            <a:avLst/>
          </a:prstGeom>
          <a:noFill/>
        </p:spPr>
        <p:txBody>
          <a:bodyPr wrap="square" anchor="t">
            <a:spAutoFit/>
          </a:bodyPr>
          <a:lstStyle/>
          <a:p>
            <a:pPr algn="l">
              <a:lnSpc>
                <a:spcPct val="100000"/>
              </a:lnSpc>
            </a:pPr>
            <a:r>
              <a:rPr sz="3000" b="1">
                <a:solidFill>
                  <a:srgbClr val="00475E"/>
                </a:solidFill>
                <a:latin typeface="Manrope"/>
              </a:rPr>
              <a:t>Ensemble, maintenant (3/3) :</a:t>
            </a:r>
          </a:p>
        </p:txBody>
      </p:sp>
      <p:sp>
        <p:nvSpPr>
          <p:cNvPr id="4" name="Oval 3"/>
          <p:cNvSpPr/>
          <p:nvPr/>
        </p:nvSpPr>
        <p:spPr>
          <a:xfrm>
            <a:off x="868680" y="2103120"/>
            <a:ext cx="731520" cy="731520"/>
          </a:xfrm>
          <a:prstGeom prst="ellipse">
            <a:avLst/>
          </a:prstGeom>
          <a:solidFill>
            <a:srgbClr val="663500"/>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400">
                <a:solidFill>
                  <a:srgbClr val="FFFFFF"/>
                </a:solidFill>
                <a:latin typeface="Public Sans"/>
              </a:rPr>
              <a:t>7</a:t>
            </a:r>
          </a:p>
        </p:txBody>
      </p:sp>
      <p:sp>
        <p:nvSpPr>
          <p:cNvPr id="5" name="Rounded Rectangle 4"/>
          <p:cNvSpPr/>
          <p:nvPr/>
        </p:nvSpPr>
        <p:spPr>
          <a:xfrm>
            <a:off x="1920240" y="2103120"/>
            <a:ext cx="8595360" cy="73152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l"/>
            <a:r>
              <a:rPr sz="1800" b="0">
                <a:solidFill>
                  <a:srgbClr val="1A1C1E"/>
                </a:solidFill>
                <a:latin typeface="Public Sans"/>
              </a:rPr>
              <a:t>Ouvre le résultat que tu as trouvé à l'étape 3</a:t>
            </a:r>
          </a:p>
        </p:txBody>
      </p:sp>
      <p:sp>
        <p:nvSpPr>
          <p:cNvPr id="6" name="Oval 5"/>
          <p:cNvSpPr/>
          <p:nvPr/>
        </p:nvSpPr>
        <p:spPr>
          <a:xfrm>
            <a:off x="868680" y="3154680"/>
            <a:ext cx="731520" cy="731520"/>
          </a:xfrm>
          <a:prstGeom prst="ellipse">
            <a:avLst/>
          </a:prstGeom>
          <a:solidFill>
            <a:srgbClr val="663500"/>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400">
                <a:solidFill>
                  <a:srgbClr val="FFFFFF"/>
                </a:solidFill>
                <a:latin typeface="Public Sans"/>
              </a:rPr>
              <a:t>8</a:t>
            </a:r>
          </a:p>
        </p:txBody>
      </p:sp>
      <p:sp>
        <p:nvSpPr>
          <p:cNvPr id="7" name="Rounded Rectangle 6"/>
          <p:cNvSpPr/>
          <p:nvPr/>
        </p:nvSpPr>
        <p:spPr>
          <a:xfrm>
            <a:off x="1920240" y="3154680"/>
            <a:ext cx="8595360" cy="73152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l"/>
            <a:r>
              <a:rPr sz="1800" b="0">
                <a:solidFill>
                  <a:srgbClr val="1A1C1E"/>
                </a:solidFill>
                <a:latin typeface="Public Sans"/>
              </a:rPr>
              <a:t>Clique sur l'étoile ⭐ pour l'ajouter à tes favoris</a:t>
            </a:r>
          </a:p>
        </p:txBody>
      </p:sp>
      <p:sp>
        <p:nvSpPr>
          <p:cNvPr id="8" name="Oval 7"/>
          <p:cNvSpPr/>
          <p:nvPr/>
        </p:nvSpPr>
        <p:spPr>
          <a:xfrm>
            <a:off x="868680" y="4206240"/>
            <a:ext cx="731520" cy="731520"/>
          </a:xfrm>
          <a:prstGeom prst="ellipse">
            <a:avLst/>
          </a:prstGeom>
          <a:solidFill>
            <a:srgbClr val="663500"/>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400">
                <a:solidFill>
                  <a:srgbClr val="FFFFFF"/>
                </a:solidFill>
                <a:latin typeface="Public Sans"/>
              </a:rPr>
              <a:t>9</a:t>
            </a:r>
          </a:p>
        </p:txBody>
      </p:sp>
      <p:sp>
        <p:nvSpPr>
          <p:cNvPr id="9" name="Rounded Rectangle 8"/>
          <p:cNvSpPr/>
          <p:nvPr/>
        </p:nvSpPr>
        <p:spPr>
          <a:xfrm>
            <a:off x="1920240" y="4206240"/>
            <a:ext cx="8595360" cy="73152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l"/>
            <a:r>
              <a:rPr sz="1800" b="0">
                <a:solidFill>
                  <a:srgbClr val="1A1C1E"/>
                </a:solidFill>
                <a:latin typeface="Public Sans"/>
              </a:rPr>
              <a:t>Ouvre le menu des favoris pour vérifier qu'elle y est</a:t>
            </a:r>
          </a:p>
        </p:txBody>
      </p:sp>
      <p:sp>
        <p:nvSpPr>
          <p:cNvPr id="10" name="TextBox 9"/>
          <p:cNvSpPr txBox="1"/>
          <p:nvPr/>
        </p:nvSpPr>
        <p:spPr>
          <a:xfrm>
            <a:off x="640080" y="6473952"/>
            <a:ext cx="6400800" cy="292608"/>
          </a:xfrm>
          <a:prstGeom prst="rect">
            <a:avLst/>
          </a:prstGeom>
          <a:noFill/>
        </p:spPr>
        <p:txBody>
          <a:bodyPr wrap="square" anchor="t">
            <a:spAutoFit/>
          </a:bodyPr>
          <a:lstStyle/>
          <a:p>
            <a:pPr algn="l">
              <a:lnSpc>
                <a:spcPct val="100000"/>
              </a:lnSpc>
            </a:pPr>
            <a:r>
              <a:rPr sz="900" b="0">
                <a:solidFill>
                  <a:srgbClr val="6B6F72"/>
                </a:solidFill>
                <a:latin typeface="Public Sans"/>
              </a:rPr>
              <a:t>Immigrants Nous Sommes Inc. — Cours informatique de base · Semaine 2</a:t>
            </a:r>
          </a:p>
        </p:txBody>
      </p:sp>
      <p:sp>
        <p:nvSpPr>
          <p:cNvPr id="11" name="TextBox 10"/>
          <p:cNvSpPr txBox="1"/>
          <p:nvPr/>
        </p:nvSpPr>
        <p:spPr>
          <a:xfrm>
            <a:off x="11247120" y="6473952"/>
            <a:ext cx="457200" cy="292608"/>
          </a:xfrm>
          <a:prstGeom prst="rect">
            <a:avLst/>
          </a:prstGeom>
          <a:noFill/>
        </p:spPr>
        <p:txBody>
          <a:bodyPr wrap="square" anchor="t">
            <a:spAutoFit/>
          </a:bodyPr>
          <a:lstStyle/>
          <a:p>
            <a:pPr algn="r">
              <a:lnSpc>
                <a:spcPct val="100000"/>
              </a:lnSpc>
            </a:pPr>
            <a:r>
              <a:rPr sz="900" b="0">
                <a:solidFill>
                  <a:srgbClr val="6B6F72"/>
                </a:solidFill>
                <a:latin typeface="Public Sans"/>
              </a:rPr>
              <a:t>16</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1A5F7A"/>
        </a:solidFill>
        <a:effectLst/>
      </p:bgPr>
    </p:bg>
    <p:spTree>
      <p:nvGrpSpPr>
        <p:cNvPr id="1" name=""/>
        <p:cNvGrpSpPr/>
        <p:nvPr/>
      </p:nvGrpSpPr>
      <p:grpSpPr/>
      <p:sp>
        <p:nvSpPr>
          <p:cNvPr id="2" name="TextBox 1"/>
          <p:cNvSpPr txBox="1"/>
          <p:nvPr/>
        </p:nvSpPr>
        <p:spPr>
          <a:xfrm>
            <a:off x="822960" y="2468880"/>
            <a:ext cx="10515600" cy="548640"/>
          </a:xfrm>
          <a:prstGeom prst="rect">
            <a:avLst/>
          </a:prstGeom>
          <a:noFill/>
        </p:spPr>
        <p:txBody>
          <a:bodyPr wrap="square" anchor="t">
            <a:spAutoFit/>
          </a:bodyPr>
          <a:lstStyle/>
          <a:p>
            <a:pPr algn="l">
              <a:lnSpc>
                <a:spcPct val="100000"/>
              </a:lnSpc>
            </a:pPr>
            <a:r>
              <a:rPr sz="1800" b="1">
                <a:solidFill>
                  <a:srgbClr val="85F1ED"/>
                </a:solidFill>
                <a:latin typeface="Manrope"/>
              </a:rPr>
              <a:t>PETITE PAUSE</a:t>
            </a:r>
          </a:p>
        </p:txBody>
      </p:sp>
      <p:sp>
        <p:nvSpPr>
          <p:cNvPr id="3" name="TextBox 2"/>
          <p:cNvSpPr txBox="1"/>
          <p:nvPr/>
        </p:nvSpPr>
        <p:spPr>
          <a:xfrm>
            <a:off x="822960" y="3017520"/>
            <a:ext cx="10515600" cy="1097280"/>
          </a:xfrm>
          <a:prstGeom prst="rect">
            <a:avLst/>
          </a:prstGeom>
          <a:noFill/>
        </p:spPr>
        <p:txBody>
          <a:bodyPr wrap="square" anchor="t">
            <a:spAutoFit/>
          </a:bodyPr>
          <a:lstStyle/>
          <a:p>
            <a:pPr algn="l">
              <a:lnSpc>
                <a:spcPct val="100000"/>
              </a:lnSpc>
            </a:pPr>
            <a:r>
              <a:rPr sz="3200" b="1">
                <a:solidFill>
                  <a:srgbClr val="FFFFFF"/>
                </a:solidFill>
                <a:latin typeface="Manrope"/>
              </a:rPr>
              <a:t>5 minutes — questions, café, étirements ☕</a:t>
            </a:r>
          </a:p>
        </p:txBody>
      </p:sp>
      <p:sp>
        <p:nvSpPr>
          <p:cNvPr id="4" name="TextBox 3"/>
          <p:cNvSpPr txBox="1"/>
          <p:nvPr/>
        </p:nvSpPr>
        <p:spPr>
          <a:xfrm>
            <a:off x="640080" y="6473952"/>
            <a:ext cx="6400800" cy="292608"/>
          </a:xfrm>
          <a:prstGeom prst="rect">
            <a:avLst/>
          </a:prstGeom>
          <a:noFill/>
        </p:spPr>
        <p:txBody>
          <a:bodyPr wrap="square" anchor="t">
            <a:spAutoFit/>
          </a:bodyPr>
          <a:lstStyle/>
          <a:p>
            <a:pPr algn="l">
              <a:lnSpc>
                <a:spcPct val="100000"/>
              </a:lnSpc>
            </a:pPr>
            <a:r>
              <a:rPr sz="900" b="0">
                <a:solidFill>
                  <a:srgbClr val="6B6F72"/>
                </a:solidFill>
                <a:latin typeface="Public Sans"/>
              </a:rPr>
              <a:t>Immigrants Nous Sommes Inc. — Cours informatique de base · Semaine 2</a:t>
            </a:r>
          </a:p>
        </p:txBody>
      </p:sp>
      <p:sp>
        <p:nvSpPr>
          <p:cNvPr id="5" name="TextBox 4"/>
          <p:cNvSpPr txBox="1"/>
          <p:nvPr/>
        </p:nvSpPr>
        <p:spPr>
          <a:xfrm>
            <a:off x="11247120" y="6473952"/>
            <a:ext cx="457200" cy="292608"/>
          </a:xfrm>
          <a:prstGeom prst="rect">
            <a:avLst/>
          </a:prstGeom>
          <a:noFill/>
        </p:spPr>
        <p:txBody>
          <a:bodyPr wrap="square" anchor="t">
            <a:spAutoFit/>
          </a:bodyPr>
          <a:lstStyle/>
          <a:p>
            <a:pPr algn="r">
              <a:lnSpc>
                <a:spcPct val="100000"/>
              </a:lnSpc>
            </a:pPr>
            <a:r>
              <a:rPr sz="900" b="0">
                <a:solidFill>
                  <a:srgbClr val="6B6F72"/>
                </a:solidFill>
                <a:latin typeface="Public Sans"/>
              </a:rPr>
              <a:t>17</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9F9FB"/>
        </a:solidFill>
        <a:effectLst/>
      </p:bgPr>
    </p:bg>
    <p:spTree>
      <p:nvGrpSpPr>
        <p:cNvPr id="1" name=""/>
        <p:cNvGrpSpPr/>
        <p:nvPr/>
      </p:nvGrpSpPr>
      <p:grpSpPr/>
      <p:sp>
        <p:nvSpPr>
          <p:cNvPr id="2" name="TextBox 1"/>
          <p:cNvSpPr txBox="1"/>
          <p:nvPr/>
        </p:nvSpPr>
        <p:spPr>
          <a:xfrm>
            <a:off x="640080" y="365760"/>
            <a:ext cx="8229600" cy="457200"/>
          </a:xfrm>
          <a:prstGeom prst="rect">
            <a:avLst/>
          </a:prstGeom>
          <a:noFill/>
        </p:spPr>
        <p:txBody>
          <a:bodyPr wrap="square" anchor="t">
            <a:spAutoFit/>
          </a:bodyPr>
          <a:lstStyle/>
          <a:p>
            <a:pPr algn="l">
              <a:lnSpc>
                <a:spcPct val="100000"/>
              </a:lnSpc>
            </a:pPr>
            <a:r>
              <a:rPr sz="1300" b="1">
                <a:solidFill>
                  <a:srgbClr val="006A68"/>
                </a:solidFill>
                <a:latin typeface="Manrope"/>
              </a:rPr>
              <a:t>AUTO-ÉVALUATION</a:t>
            </a:r>
          </a:p>
        </p:txBody>
      </p:sp>
      <p:sp>
        <p:nvSpPr>
          <p:cNvPr id="3" name="TextBox 2"/>
          <p:cNvSpPr txBox="1"/>
          <p:nvPr/>
        </p:nvSpPr>
        <p:spPr>
          <a:xfrm>
            <a:off x="640080" y="749808"/>
            <a:ext cx="10881360" cy="822960"/>
          </a:xfrm>
          <a:prstGeom prst="rect">
            <a:avLst/>
          </a:prstGeom>
          <a:noFill/>
        </p:spPr>
        <p:txBody>
          <a:bodyPr wrap="square" anchor="t">
            <a:spAutoFit/>
          </a:bodyPr>
          <a:lstStyle/>
          <a:p>
            <a:pPr algn="l">
              <a:lnSpc>
                <a:spcPct val="100000"/>
              </a:lnSpc>
            </a:pPr>
            <a:r>
              <a:rPr sz="3000" b="1">
                <a:solidFill>
                  <a:srgbClr val="00475E"/>
                </a:solidFill>
                <a:latin typeface="Manrope"/>
              </a:rPr>
              <a:t>Je coche ce que je sais faire :</a:t>
            </a:r>
          </a:p>
        </p:txBody>
      </p:sp>
      <p:sp>
        <p:nvSpPr>
          <p:cNvPr id="4" name="Oval 3"/>
          <p:cNvSpPr/>
          <p:nvPr/>
        </p:nvSpPr>
        <p:spPr>
          <a:xfrm>
            <a:off x="800100" y="2007108"/>
            <a:ext cx="502920" cy="502920"/>
          </a:xfrm>
          <a:prstGeom prst="ellipse">
            <a:avLst/>
          </a:prstGeom>
          <a:solidFill>
            <a:srgbClr val="85F1ED"/>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1800">
                <a:solidFill>
                  <a:srgbClr val="00475E"/>
                </a:solidFill>
                <a:latin typeface="Public Sans"/>
              </a:rPr>
              <a:t>✓</a:t>
            </a:r>
          </a:p>
        </p:txBody>
      </p:sp>
      <p:sp>
        <p:nvSpPr>
          <p:cNvPr id="5" name="TextBox 4"/>
          <p:cNvSpPr txBox="1"/>
          <p:nvPr/>
        </p:nvSpPr>
        <p:spPr>
          <a:xfrm>
            <a:off x="1508760" y="1993392"/>
            <a:ext cx="4480560" cy="548640"/>
          </a:xfrm>
          <a:prstGeom prst="rect">
            <a:avLst/>
          </a:prstGeom>
          <a:noFill/>
        </p:spPr>
        <p:txBody>
          <a:bodyPr wrap="square" anchor="ctr">
            <a:spAutoFit/>
          </a:bodyPr>
          <a:lstStyle/>
          <a:p>
            <a:pPr algn="l">
              <a:lnSpc>
                <a:spcPct val="100000"/>
              </a:lnSpc>
            </a:pPr>
            <a:r>
              <a:rPr sz="1600" b="0">
                <a:solidFill>
                  <a:srgbClr val="1A1C1E"/>
                </a:solidFill>
                <a:latin typeface="Public Sans"/>
              </a:rPr>
              <a:t>Ouvrir un navigateur et une nouvelle page</a:t>
            </a:r>
          </a:p>
        </p:txBody>
      </p:sp>
      <p:sp>
        <p:nvSpPr>
          <p:cNvPr id="6" name="Oval 5"/>
          <p:cNvSpPr/>
          <p:nvPr/>
        </p:nvSpPr>
        <p:spPr>
          <a:xfrm>
            <a:off x="800100" y="2875788"/>
            <a:ext cx="502920" cy="502920"/>
          </a:xfrm>
          <a:prstGeom prst="ellipse">
            <a:avLst/>
          </a:prstGeom>
          <a:solidFill>
            <a:srgbClr val="85F1ED"/>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1800">
                <a:solidFill>
                  <a:srgbClr val="00475E"/>
                </a:solidFill>
                <a:latin typeface="Public Sans"/>
              </a:rPr>
              <a:t>✓</a:t>
            </a:r>
          </a:p>
        </p:txBody>
      </p:sp>
      <p:sp>
        <p:nvSpPr>
          <p:cNvPr id="7" name="TextBox 6"/>
          <p:cNvSpPr txBox="1"/>
          <p:nvPr/>
        </p:nvSpPr>
        <p:spPr>
          <a:xfrm>
            <a:off x="1508760" y="2862072"/>
            <a:ext cx="4480560" cy="548640"/>
          </a:xfrm>
          <a:prstGeom prst="rect">
            <a:avLst/>
          </a:prstGeom>
          <a:noFill/>
        </p:spPr>
        <p:txBody>
          <a:bodyPr wrap="square" anchor="ctr">
            <a:spAutoFit/>
          </a:bodyPr>
          <a:lstStyle/>
          <a:p>
            <a:pPr algn="l">
              <a:lnSpc>
                <a:spcPct val="100000"/>
              </a:lnSpc>
            </a:pPr>
            <a:r>
              <a:rPr sz="1600" b="0">
                <a:solidFill>
                  <a:srgbClr val="1A1C1E"/>
                </a:solidFill>
                <a:latin typeface="Public Sans"/>
              </a:rPr>
              <a:t>Ouvrir et fermer un onglet</a:t>
            </a:r>
          </a:p>
        </p:txBody>
      </p:sp>
      <p:sp>
        <p:nvSpPr>
          <p:cNvPr id="8" name="Oval 7"/>
          <p:cNvSpPr/>
          <p:nvPr/>
        </p:nvSpPr>
        <p:spPr>
          <a:xfrm>
            <a:off x="800100" y="3744468"/>
            <a:ext cx="502920" cy="502920"/>
          </a:xfrm>
          <a:prstGeom prst="ellipse">
            <a:avLst/>
          </a:prstGeom>
          <a:solidFill>
            <a:srgbClr val="85F1ED"/>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1800">
                <a:solidFill>
                  <a:srgbClr val="00475E"/>
                </a:solidFill>
                <a:latin typeface="Public Sans"/>
              </a:rPr>
              <a:t>✓</a:t>
            </a:r>
          </a:p>
        </p:txBody>
      </p:sp>
      <p:sp>
        <p:nvSpPr>
          <p:cNvPr id="9" name="TextBox 8"/>
          <p:cNvSpPr txBox="1"/>
          <p:nvPr/>
        </p:nvSpPr>
        <p:spPr>
          <a:xfrm>
            <a:off x="1508760" y="3730752"/>
            <a:ext cx="4480560" cy="548640"/>
          </a:xfrm>
          <a:prstGeom prst="rect">
            <a:avLst/>
          </a:prstGeom>
          <a:noFill/>
        </p:spPr>
        <p:txBody>
          <a:bodyPr wrap="square" anchor="ctr">
            <a:spAutoFit/>
          </a:bodyPr>
          <a:lstStyle/>
          <a:p>
            <a:pPr algn="l">
              <a:lnSpc>
                <a:spcPct val="100000"/>
              </a:lnSpc>
            </a:pPr>
            <a:r>
              <a:rPr sz="1600" b="0">
                <a:solidFill>
                  <a:srgbClr val="1A1C1E"/>
                </a:solidFill>
                <a:latin typeface="Public Sans"/>
              </a:rPr>
              <a:t>Faire une recherche avec des mots-clés</a:t>
            </a:r>
          </a:p>
        </p:txBody>
      </p:sp>
      <p:sp>
        <p:nvSpPr>
          <p:cNvPr id="10" name="Oval 9"/>
          <p:cNvSpPr/>
          <p:nvPr/>
        </p:nvSpPr>
        <p:spPr>
          <a:xfrm>
            <a:off x="800100" y="4613148"/>
            <a:ext cx="502920" cy="502920"/>
          </a:xfrm>
          <a:prstGeom prst="ellipse">
            <a:avLst/>
          </a:prstGeom>
          <a:solidFill>
            <a:srgbClr val="85F1ED"/>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1800">
                <a:solidFill>
                  <a:srgbClr val="00475E"/>
                </a:solidFill>
                <a:latin typeface="Public Sans"/>
              </a:rPr>
              <a:t>✓</a:t>
            </a:r>
          </a:p>
        </p:txBody>
      </p:sp>
      <p:sp>
        <p:nvSpPr>
          <p:cNvPr id="11" name="TextBox 10"/>
          <p:cNvSpPr txBox="1"/>
          <p:nvPr/>
        </p:nvSpPr>
        <p:spPr>
          <a:xfrm>
            <a:off x="1508760" y="4599432"/>
            <a:ext cx="4480560" cy="548640"/>
          </a:xfrm>
          <a:prstGeom prst="rect">
            <a:avLst/>
          </a:prstGeom>
          <a:noFill/>
        </p:spPr>
        <p:txBody>
          <a:bodyPr wrap="square" anchor="ctr">
            <a:spAutoFit/>
          </a:bodyPr>
          <a:lstStyle/>
          <a:p>
            <a:pPr algn="l">
              <a:lnSpc>
                <a:spcPct val="100000"/>
              </a:lnSpc>
            </a:pPr>
            <a:r>
              <a:rPr sz="1600" b="0">
                <a:solidFill>
                  <a:srgbClr val="1A1C1E"/>
                </a:solidFill>
                <a:latin typeface="Public Sans"/>
              </a:rPr>
              <a:t>Reconnaître une « Annonce » ou un résultat sponsorisé</a:t>
            </a:r>
          </a:p>
        </p:txBody>
      </p:sp>
      <p:sp>
        <p:nvSpPr>
          <p:cNvPr id="12" name="Oval 11"/>
          <p:cNvSpPr/>
          <p:nvPr/>
        </p:nvSpPr>
        <p:spPr>
          <a:xfrm>
            <a:off x="6057900" y="2007108"/>
            <a:ext cx="502920" cy="502920"/>
          </a:xfrm>
          <a:prstGeom prst="ellipse">
            <a:avLst/>
          </a:prstGeom>
          <a:solidFill>
            <a:srgbClr val="85F1ED"/>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1800">
                <a:solidFill>
                  <a:srgbClr val="00475E"/>
                </a:solidFill>
                <a:latin typeface="Public Sans"/>
              </a:rPr>
              <a:t>✓</a:t>
            </a:r>
          </a:p>
        </p:txBody>
      </p:sp>
      <p:sp>
        <p:nvSpPr>
          <p:cNvPr id="13" name="TextBox 12"/>
          <p:cNvSpPr txBox="1"/>
          <p:nvPr/>
        </p:nvSpPr>
        <p:spPr>
          <a:xfrm>
            <a:off x="6766560" y="1993392"/>
            <a:ext cx="4754880" cy="548640"/>
          </a:xfrm>
          <a:prstGeom prst="rect">
            <a:avLst/>
          </a:prstGeom>
          <a:noFill/>
        </p:spPr>
        <p:txBody>
          <a:bodyPr wrap="square" anchor="ctr">
            <a:spAutoFit/>
          </a:bodyPr>
          <a:lstStyle/>
          <a:p>
            <a:pPr algn="l">
              <a:lnSpc>
                <a:spcPct val="100000"/>
              </a:lnSpc>
            </a:pPr>
            <a:r>
              <a:rPr sz="1600" b="0">
                <a:solidFill>
                  <a:srgbClr val="1A1C1E"/>
                </a:solidFill>
                <a:latin typeface="Public Sans"/>
              </a:rPr>
              <a:t>Ajouter et retrouver un favori</a:t>
            </a:r>
          </a:p>
        </p:txBody>
      </p:sp>
      <p:sp>
        <p:nvSpPr>
          <p:cNvPr id="14" name="Oval 13"/>
          <p:cNvSpPr/>
          <p:nvPr/>
        </p:nvSpPr>
        <p:spPr>
          <a:xfrm>
            <a:off x="6057900" y="2875788"/>
            <a:ext cx="502920" cy="502920"/>
          </a:xfrm>
          <a:prstGeom prst="ellipse">
            <a:avLst/>
          </a:prstGeom>
          <a:solidFill>
            <a:srgbClr val="85F1ED"/>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1800">
                <a:solidFill>
                  <a:srgbClr val="00475E"/>
                </a:solidFill>
                <a:latin typeface="Public Sans"/>
              </a:rPr>
              <a:t>✓</a:t>
            </a:r>
          </a:p>
        </p:txBody>
      </p:sp>
      <p:sp>
        <p:nvSpPr>
          <p:cNvPr id="15" name="TextBox 14"/>
          <p:cNvSpPr txBox="1"/>
          <p:nvPr/>
        </p:nvSpPr>
        <p:spPr>
          <a:xfrm>
            <a:off x="6766560" y="2862072"/>
            <a:ext cx="4754880" cy="548640"/>
          </a:xfrm>
          <a:prstGeom prst="rect">
            <a:avLst/>
          </a:prstGeom>
          <a:noFill/>
        </p:spPr>
        <p:txBody>
          <a:bodyPr wrap="square" anchor="ctr">
            <a:spAutoFit/>
          </a:bodyPr>
          <a:lstStyle/>
          <a:p>
            <a:pPr algn="l">
              <a:lnSpc>
                <a:spcPct val="100000"/>
              </a:lnSpc>
            </a:pPr>
            <a:r>
              <a:rPr sz="1600" b="0">
                <a:solidFill>
                  <a:srgbClr val="1A1C1E"/>
                </a:solidFill>
                <a:latin typeface="Public Sans"/>
              </a:rPr>
              <a:t>Reconnaître le cadenas 🔒 et le https</a:t>
            </a:r>
          </a:p>
        </p:txBody>
      </p:sp>
      <p:sp>
        <p:nvSpPr>
          <p:cNvPr id="16" name="Oval 15"/>
          <p:cNvSpPr/>
          <p:nvPr/>
        </p:nvSpPr>
        <p:spPr>
          <a:xfrm>
            <a:off x="6057900" y="3744468"/>
            <a:ext cx="502920" cy="502920"/>
          </a:xfrm>
          <a:prstGeom prst="ellipse">
            <a:avLst/>
          </a:prstGeom>
          <a:solidFill>
            <a:srgbClr val="85F1ED"/>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1800">
                <a:solidFill>
                  <a:srgbClr val="00475E"/>
                </a:solidFill>
                <a:latin typeface="Public Sans"/>
              </a:rPr>
              <a:t>✓</a:t>
            </a:r>
          </a:p>
        </p:txBody>
      </p:sp>
      <p:sp>
        <p:nvSpPr>
          <p:cNvPr id="17" name="TextBox 16"/>
          <p:cNvSpPr txBox="1"/>
          <p:nvPr/>
        </p:nvSpPr>
        <p:spPr>
          <a:xfrm>
            <a:off x="6766560" y="3730752"/>
            <a:ext cx="4754880" cy="548640"/>
          </a:xfrm>
          <a:prstGeom prst="rect">
            <a:avLst/>
          </a:prstGeom>
          <a:noFill/>
        </p:spPr>
        <p:txBody>
          <a:bodyPr wrap="square" anchor="ctr">
            <a:spAutoFit/>
          </a:bodyPr>
          <a:lstStyle/>
          <a:p>
            <a:pPr algn="l">
              <a:lnSpc>
                <a:spcPct val="100000"/>
              </a:lnSpc>
            </a:pPr>
            <a:r>
              <a:rPr sz="1600" b="0">
                <a:solidFill>
                  <a:srgbClr val="1A1C1E"/>
                </a:solidFill>
                <a:latin typeface="Public Sans"/>
              </a:rPr>
              <a:t>Fermer une fenêtre suspecte sans paniquer</a:t>
            </a:r>
          </a:p>
        </p:txBody>
      </p:sp>
      <p:sp>
        <p:nvSpPr>
          <p:cNvPr id="18" name="Oval 17"/>
          <p:cNvSpPr/>
          <p:nvPr/>
        </p:nvSpPr>
        <p:spPr>
          <a:xfrm>
            <a:off x="6057900" y="4613148"/>
            <a:ext cx="502920" cy="502920"/>
          </a:xfrm>
          <a:prstGeom prst="ellipse">
            <a:avLst/>
          </a:prstGeom>
          <a:solidFill>
            <a:srgbClr val="85F1ED"/>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1800">
                <a:solidFill>
                  <a:srgbClr val="00475E"/>
                </a:solidFill>
                <a:latin typeface="Public Sans"/>
              </a:rPr>
              <a:t>✓</a:t>
            </a:r>
          </a:p>
        </p:txBody>
      </p:sp>
      <p:sp>
        <p:nvSpPr>
          <p:cNvPr id="19" name="TextBox 18"/>
          <p:cNvSpPr txBox="1"/>
          <p:nvPr/>
        </p:nvSpPr>
        <p:spPr>
          <a:xfrm>
            <a:off x="6766560" y="4599432"/>
            <a:ext cx="4754880" cy="548640"/>
          </a:xfrm>
          <a:prstGeom prst="rect">
            <a:avLst/>
          </a:prstGeom>
          <a:noFill/>
        </p:spPr>
        <p:txBody>
          <a:bodyPr wrap="square" anchor="ctr">
            <a:spAutoFit/>
          </a:bodyPr>
          <a:lstStyle/>
          <a:p>
            <a:pPr algn="l">
              <a:lnSpc>
                <a:spcPct val="100000"/>
              </a:lnSpc>
            </a:pPr>
            <a:r>
              <a:rPr sz="1600" b="0">
                <a:solidFill>
                  <a:srgbClr val="1A1C1E"/>
                </a:solidFill>
                <a:latin typeface="Public Sans"/>
              </a:rPr>
              <a:t>Télécharger un fichier depuis un site connu</a:t>
            </a:r>
          </a:p>
        </p:txBody>
      </p:sp>
      <p:sp>
        <p:nvSpPr>
          <p:cNvPr id="20" name="TextBox 19"/>
          <p:cNvSpPr txBox="1"/>
          <p:nvPr/>
        </p:nvSpPr>
        <p:spPr>
          <a:xfrm>
            <a:off x="640080" y="6473952"/>
            <a:ext cx="6400800" cy="292608"/>
          </a:xfrm>
          <a:prstGeom prst="rect">
            <a:avLst/>
          </a:prstGeom>
          <a:noFill/>
        </p:spPr>
        <p:txBody>
          <a:bodyPr wrap="square" anchor="t">
            <a:spAutoFit/>
          </a:bodyPr>
          <a:lstStyle/>
          <a:p>
            <a:pPr algn="l">
              <a:lnSpc>
                <a:spcPct val="100000"/>
              </a:lnSpc>
            </a:pPr>
            <a:r>
              <a:rPr sz="900" b="0">
                <a:solidFill>
                  <a:srgbClr val="6B6F72"/>
                </a:solidFill>
                <a:latin typeface="Public Sans"/>
              </a:rPr>
              <a:t>Immigrants Nous Sommes Inc. — Cours informatique de base · Semaine 2</a:t>
            </a:r>
          </a:p>
        </p:txBody>
      </p:sp>
      <p:sp>
        <p:nvSpPr>
          <p:cNvPr id="21" name="TextBox 20"/>
          <p:cNvSpPr txBox="1"/>
          <p:nvPr/>
        </p:nvSpPr>
        <p:spPr>
          <a:xfrm>
            <a:off x="11247120" y="6473952"/>
            <a:ext cx="457200" cy="292608"/>
          </a:xfrm>
          <a:prstGeom prst="rect">
            <a:avLst/>
          </a:prstGeom>
          <a:noFill/>
        </p:spPr>
        <p:txBody>
          <a:bodyPr wrap="square" anchor="t">
            <a:spAutoFit/>
          </a:bodyPr>
          <a:lstStyle/>
          <a:p>
            <a:pPr algn="r">
              <a:lnSpc>
                <a:spcPct val="100000"/>
              </a:lnSpc>
            </a:pPr>
            <a:r>
              <a:rPr sz="900" b="0">
                <a:solidFill>
                  <a:srgbClr val="6B6F72"/>
                </a:solidFill>
                <a:latin typeface="Public Sans"/>
              </a:rPr>
              <a:t>18</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3F3F6"/>
        </a:solidFill>
        <a:effectLst/>
      </p:bgPr>
    </p:bg>
    <p:spTree>
      <p:nvGrpSpPr>
        <p:cNvPr id="1" name=""/>
        <p:cNvGrpSpPr/>
        <p:nvPr/>
      </p:nvGrpSpPr>
      <p:grpSpPr/>
      <p:sp>
        <p:nvSpPr>
          <p:cNvPr id="2" name="TextBox 1"/>
          <p:cNvSpPr txBox="1"/>
          <p:nvPr/>
        </p:nvSpPr>
        <p:spPr>
          <a:xfrm>
            <a:off x="640080" y="365760"/>
            <a:ext cx="8229600" cy="457200"/>
          </a:xfrm>
          <a:prstGeom prst="rect">
            <a:avLst/>
          </a:prstGeom>
          <a:noFill/>
        </p:spPr>
        <p:txBody>
          <a:bodyPr wrap="square" anchor="t">
            <a:spAutoFit/>
          </a:bodyPr>
          <a:lstStyle/>
          <a:p>
            <a:pPr algn="l">
              <a:lnSpc>
                <a:spcPct val="100000"/>
              </a:lnSpc>
            </a:pPr>
            <a:r>
              <a:rPr sz="1300" b="1">
                <a:solidFill>
                  <a:srgbClr val="006A68"/>
                </a:solidFill>
                <a:latin typeface="Manrope"/>
              </a:rPr>
              <a:t>RESSOURCES COMPLÉMENTAIRES</a:t>
            </a:r>
          </a:p>
        </p:txBody>
      </p:sp>
      <p:sp>
        <p:nvSpPr>
          <p:cNvPr id="3" name="TextBox 2"/>
          <p:cNvSpPr txBox="1"/>
          <p:nvPr/>
        </p:nvSpPr>
        <p:spPr>
          <a:xfrm>
            <a:off x="640080" y="749808"/>
            <a:ext cx="10881360" cy="822960"/>
          </a:xfrm>
          <a:prstGeom prst="rect">
            <a:avLst/>
          </a:prstGeom>
          <a:noFill/>
        </p:spPr>
        <p:txBody>
          <a:bodyPr wrap="square" anchor="t">
            <a:spAutoFit/>
          </a:bodyPr>
          <a:lstStyle/>
          <a:p>
            <a:pPr algn="l">
              <a:lnSpc>
                <a:spcPct val="100000"/>
              </a:lnSpc>
            </a:pPr>
            <a:r>
              <a:rPr sz="3000" b="1">
                <a:solidFill>
                  <a:srgbClr val="00475E"/>
                </a:solidFill>
                <a:latin typeface="Manrope"/>
              </a:rPr>
              <a:t>Pour aller plus loin, à ton rythme</a:t>
            </a:r>
          </a:p>
        </p:txBody>
      </p:sp>
      <p:sp>
        <p:nvSpPr>
          <p:cNvPr id="4" name="Rounded Rectangle 3"/>
          <p:cNvSpPr/>
          <p:nvPr/>
        </p:nvSpPr>
        <p:spPr>
          <a:xfrm>
            <a:off x="655167" y="1828800"/>
            <a:ext cx="3383280" cy="356616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Oval 4"/>
          <p:cNvSpPr/>
          <p:nvPr/>
        </p:nvSpPr>
        <p:spPr>
          <a:xfrm>
            <a:off x="1889607" y="2148840"/>
            <a:ext cx="914400" cy="914400"/>
          </a:xfrm>
          <a:prstGeom prst="ellipse">
            <a:avLst/>
          </a:prstGeom>
          <a:solidFill>
            <a:srgbClr val="006A68"/>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600">
                <a:solidFill>
                  <a:srgbClr val="FFFFFF"/>
                </a:solidFill>
                <a:latin typeface="Public Sans"/>
              </a:rPr>
              <a:t>🛡️</a:t>
            </a:r>
          </a:p>
        </p:txBody>
      </p:sp>
      <p:sp>
        <p:nvSpPr>
          <p:cNvPr id="6" name="TextBox 5"/>
          <p:cNvSpPr txBox="1"/>
          <p:nvPr/>
        </p:nvSpPr>
        <p:spPr>
          <a:xfrm>
            <a:off x="883767" y="3246120"/>
            <a:ext cx="2926080" cy="685800"/>
          </a:xfrm>
          <a:prstGeom prst="rect">
            <a:avLst/>
          </a:prstGeom>
          <a:noFill/>
        </p:spPr>
        <p:txBody>
          <a:bodyPr wrap="square" anchor="t">
            <a:spAutoFit/>
          </a:bodyPr>
          <a:lstStyle/>
          <a:p>
            <a:pPr algn="ctr">
              <a:lnSpc>
                <a:spcPct val="105000"/>
              </a:lnSpc>
            </a:pPr>
            <a:r>
              <a:rPr sz="1600" b="1">
                <a:solidFill>
                  <a:srgbClr val="00475E"/>
                </a:solidFill>
                <a:latin typeface="Manrope"/>
              </a:rPr>
              <a:t>Pensez cybersécurité</a:t>
            </a:r>
          </a:p>
        </p:txBody>
      </p:sp>
      <p:sp>
        <p:nvSpPr>
          <p:cNvPr id="7" name="Rounded Rectangle 6"/>
          <p:cNvSpPr/>
          <p:nvPr/>
        </p:nvSpPr>
        <p:spPr>
          <a:xfrm>
            <a:off x="838047" y="3977640"/>
            <a:ext cx="3017520" cy="411480"/>
          </a:xfrm>
          <a:prstGeom prst="roundRect">
            <a:avLst/>
          </a:prstGeom>
          <a:solidFill>
            <a:srgbClr val="F3F3F6"/>
          </a:solidFill>
          <a:ln>
            <a:no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ctr"/>
            <a:r>
              <a:rPr sz="1100" b="1">
                <a:solidFill>
                  <a:srgbClr val="006A68"/>
                </a:solidFill>
                <a:latin typeface="Manrope"/>
              </a:rPr>
              <a:t>pensezcybersecurite.gc.ca/fr</a:t>
            </a:r>
          </a:p>
        </p:txBody>
      </p:sp>
      <p:sp>
        <p:nvSpPr>
          <p:cNvPr id="8" name="TextBox 7"/>
          <p:cNvSpPr txBox="1"/>
          <p:nvPr/>
        </p:nvSpPr>
        <p:spPr>
          <a:xfrm>
            <a:off x="929487" y="4526280"/>
            <a:ext cx="2834640" cy="731520"/>
          </a:xfrm>
          <a:prstGeom prst="rect">
            <a:avLst/>
          </a:prstGeom>
          <a:noFill/>
        </p:spPr>
        <p:txBody>
          <a:bodyPr wrap="square" anchor="t">
            <a:spAutoFit/>
          </a:bodyPr>
          <a:lstStyle/>
          <a:p>
            <a:pPr algn="ctr">
              <a:lnSpc>
                <a:spcPct val="115000"/>
              </a:lnSpc>
            </a:pPr>
            <a:r>
              <a:rPr sz="1200" b="0">
                <a:solidFill>
                  <a:srgbClr val="1A1C1E"/>
                </a:solidFill>
                <a:latin typeface="Public Sans"/>
              </a:rPr>
              <a:t>Conseils gratuits du gouvernement du Canada pour naviguer en sécurité</a:t>
            </a:r>
          </a:p>
        </p:txBody>
      </p:sp>
      <p:sp>
        <p:nvSpPr>
          <p:cNvPr id="9" name="Rounded Rectangle 8"/>
          <p:cNvSpPr/>
          <p:nvPr/>
        </p:nvSpPr>
        <p:spPr>
          <a:xfrm>
            <a:off x="4404207" y="1828800"/>
            <a:ext cx="3383280" cy="356616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Oval 9"/>
          <p:cNvSpPr/>
          <p:nvPr/>
        </p:nvSpPr>
        <p:spPr>
          <a:xfrm>
            <a:off x="5638647" y="2148840"/>
            <a:ext cx="914400" cy="914400"/>
          </a:xfrm>
          <a:prstGeom prst="ellipse">
            <a:avLst/>
          </a:prstGeom>
          <a:solidFill>
            <a:srgbClr val="1A5F7A"/>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600">
                <a:solidFill>
                  <a:srgbClr val="FFFFFF"/>
                </a:solidFill>
                <a:latin typeface="Public Sans"/>
              </a:rPr>
              <a:t>🧩</a:t>
            </a:r>
          </a:p>
        </p:txBody>
      </p:sp>
      <p:sp>
        <p:nvSpPr>
          <p:cNvPr id="11" name="TextBox 10"/>
          <p:cNvSpPr txBox="1"/>
          <p:nvPr/>
        </p:nvSpPr>
        <p:spPr>
          <a:xfrm>
            <a:off x="4632807" y="3246120"/>
            <a:ext cx="2926080" cy="685800"/>
          </a:xfrm>
          <a:prstGeom prst="rect">
            <a:avLst/>
          </a:prstGeom>
          <a:noFill/>
        </p:spPr>
        <p:txBody>
          <a:bodyPr wrap="square" anchor="t">
            <a:spAutoFit/>
          </a:bodyPr>
          <a:lstStyle/>
          <a:p>
            <a:pPr algn="ctr">
              <a:lnSpc>
                <a:spcPct val="105000"/>
              </a:lnSpc>
            </a:pPr>
            <a:r>
              <a:rPr sz="1600" b="1">
                <a:solidFill>
                  <a:srgbClr val="00475E"/>
                </a:solidFill>
                <a:latin typeface="Manrope"/>
              </a:rPr>
              <a:t>AlphaNumérique — Sécurité en ligne</a:t>
            </a:r>
          </a:p>
        </p:txBody>
      </p:sp>
      <p:sp>
        <p:nvSpPr>
          <p:cNvPr id="12" name="Rounded Rectangle 11"/>
          <p:cNvSpPr/>
          <p:nvPr/>
        </p:nvSpPr>
        <p:spPr>
          <a:xfrm>
            <a:off x="4587087" y="3977640"/>
            <a:ext cx="3017520" cy="411480"/>
          </a:xfrm>
          <a:prstGeom prst="roundRect">
            <a:avLst/>
          </a:prstGeom>
          <a:solidFill>
            <a:srgbClr val="F3F3F6"/>
          </a:solidFill>
          <a:ln>
            <a:no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ctr"/>
            <a:r>
              <a:rPr sz="1100" b="1">
                <a:solidFill>
                  <a:srgbClr val="006A68"/>
                </a:solidFill>
                <a:latin typeface="Manrope"/>
              </a:rPr>
              <a:t>alphanumerique.ca</a:t>
            </a:r>
          </a:p>
        </p:txBody>
      </p:sp>
      <p:sp>
        <p:nvSpPr>
          <p:cNvPr id="13" name="TextBox 12"/>
          <p:cNvSpPr txBox="1"/>
          <p:nvPr/>
        </p:nvSpPr>
        <p:spPr>
          <a:xfrm>
            <a:off x="4678527" y="4526280"/>
            <a:ext cx="2834640" cy="731520"/>
          </a:xfrm>
          <a:prstGeom prst="rect">
            <a:avLst/>
          </a:prstGeom>
          <a:noFill/>
        </p:spPr>
        <p:txBody>
          <a:bodyPr wrap="square" anchor="t">
            <a:spAutoFit/>
          </a:bodyPr>
          <a:lstStyle/>
          <a:p>
            <a:pPr algn="ctr">
              <a:lnSpc>
                <a:spcPct val="115000"/>
              </a:lnSpc>
            </a:pPr>
            <a:r>
              <a:rPr sz="1200" b="0">
                <a:solidFill>
                  <a:srgbClr val="1A1C1E"/>
                </a:solidFill>
                <a:latin typeface="Public Sans"/>
              </a:rPr>
              <a:t>Cours gratuit « trucs et astuces » pour de saines habitudes en ligne</a:t>
            </a:r>
          </a:p>
        </p:txBody>
      </p:sp>
      <p:sp>
        <p:nvSpPr>
          <p:cNvPr id="14" name="Rounded Rectangle 13"/>
          <p:cNvSpPr/>
          <p:nvPr/>
        </p:nvSpPr>
        <p:spPr>
          <a:xfrm>
            <a:off x="8153247" y="1828800"/>
            <a:ext cx="3383280" cy="356616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Oval 14"/>
          <p:cNvSpPr/>
          <p:nvPr/>
        </p:nvSpPr>
        <p:spPr>
          <a:xfrm>
            <a:off x="9387687" y="2148840"/>
            <a:ext cx="914400" cy="914400"/>
          </a:xfrm>
          <a:prstGeom prst="ellipse">
            <a:avLst/>
          </a:prstGeom>
          <a:solidFill>
            <a:srgbClr val="663500"/>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600">
                <a:solidFill>
                  <a:srgbClr val="FFFFFF"/>
                </a:solidFill>
                <a:latin typeface="Public Sans"/>
              </a:rPr>
              <a:t>🎓</a:t>
            </a:r>
          </a:p>
        </p:txBody>
      </p:sp>
      <p:sp>
        <p:nvSpPr>
          <p:cNvPr id="16" name="TextBox 15"/>
          <p:cNvSpPr txBox="1"/>
          <p:nvPr/>
        </p:nvSpPr>
        <p:spPr>
          <a:xfrm>
            <a:off x="8381847" y="3246120"/>
            <a:ext cx="2926080" cy="685800"/>
          </a:xfrm>
          <a:prstGeom prst="rect">
            <a:avLst/>
          </a:prstGeom>
          <a:noFill/>
        </p:spPr>
        <p:txBody>
          <a:bodyPr wrap="square" anchor="t">
            <a:spAutoFit/>
          </a:bodyPr>
          <a:lstStyle/>
          <a:p>
            <a:pPr algn="ctr">
              <a:lnSpc>
                <a:spcPct val="105000"/>
              </a:lnSpc>
            </a:pPr>
            <a:r>
              <a:rPr sz="1600" b="1">
                <a:solidFill>
                  <a:srgbClr val="00475E"/>
                </a:solidFill>
                <a:latin typeface="Manrope"/>
              </a:rPr>
              <a:t>ABC Connexion d'apprentissage</a:t>
            </a:r>
          </a:p>
        </p:txBody>
      </p:sp>
      <p:sp>
        <p:nvSpPr>
          <p:cNvPr id="17" name="Rounded Rectangle 16"/>
          <p:cNvSpPr/>
          <p:nvPr/>
        </p:nvSpPr>
        <p:spPr>
          <a:xfrm>
            <a:off x="8336127" y="3977640"/>
            <a:ext cx="3017520" cy="411480"/>
          </a:xfrm>
          <a:prstGeom prst="roundRect">
            <a:avLst/>
          </a:prstGeom>
          <a:solidFill>
            <a:srgbClr val="F3F3F6"/>
          </a:solidFill>
          <a:ln>
            <a:no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ctr"/>
            <a:r>
              <a:rPr sz="1100" b="1">
                <a:solidFill>
                  <a:srgbClr val="006A68"/>
                </a:solidFill>
                <a:latin typeface="Manrope"/>
              </a:rPr>
              <a:t>abcconnexiondapprentissage.ca</a:t>
            </a:r>
          </a:p>
        </p:txBody>
      </p:sp>
      <p:sp>
        <p:nvSpPr>
          <p:cNvPr id="18" name="TextBox 17"/>
          <p:cNvSpPr txBox="1"/>
          <p:nvPr/>
        </p:nvSpPr>
        <p:spPr>
          <a:xfrm>
            <a:off x="8427567" y="4526280"/>
            <a:ext cx="2834640" cy="731520"/>
          </a:xfrm>
          <a:prstGeom prst="rect">
            <a:avLst/>
          </a:prstGeom>
          <a:noFill/>
        </p:spPr>
        <p:txBody>
          <a:bodyPr wrap="square" anchor="t">
            <a:spAutoFit/>
          </a:bodyPr>
          <a:lstStyle/>
          <a:p>
            <a:pPr algn="ctr">
              <a:lnSpc>
                <a:spcPct val="115000"/>
              </a:lnSpc>
            </a:pPr>
            <a:r>
              <a:rPr sz="1200" b="0">
                <a:solidFill>
                  <a:srgbClr val="1A1C1E"/>
                </a:solidFill>
                <a:latin typeface="Public Sans"/>
              </a:rPr>
              <a:t>Ressources gratuites d'ABC Alpha pour la vie Canada pour progresser en littératie numérique</a:t>
            </a:r>
          </a:p>
        </p:txBody>
      </p:sp>
      <p:sp>
        <p:nvSpPr>
          <p:cNvPr id="19" name="TextBox 18"/>
          <p:cNvSpPr txBox="1"/>
          <p:nvPr/>
        </p:nvSpPr>
        <p:spPr>
          <a:xfrm>
            <a:off x="640080" y="5806440"/>
            <a:ext cx="10972800" cy="365760"/>
          </a:xfrm>
          <a:prstGeom prst="rect">
            <a:avLst/>
          </a:prstGeom>
          <a:noFill/>
        </p:spPr>
        <p:txBody>
          <a:bodyPr wrap="square" anchor="t">
            <a:spAutoFit/>
          </a:bodyPr>
          <a:lstStyle/>
          <a:p>
            <a:pPr algn="ctr">
              <a:lnSpc>
                <a:spcPct val="100000"/>
              </a:lnSpc>
            </a:pPr>
            <a:r>
              <a:rPr sz="1300" b="0">
                <a:solidFill>
                  <a:srgbClr val="6B6F72"/>
                </a:solidFill>
                <a:latin typeface="Public Sans"/>
              </a:rPr>
              <a:t>Sites gratuits, en français, vérifiés — utiles pour pratiquer à la maison.</a:t>
            </a:r>
          </a:p>
        </p:txBody>
      </p:sp>
      <p:sp>
        <p:nvSpPr>
          <p:cNvPr id="20" name="TextBox 19"/>
          <p:cNvSpPr txBox="1"/>
          <p:nvPr/>
        </p:nvSpPr>
        <p:spPr>
          <a:xfrm>
            <a:off x="640080" y="6473952"/>
            <a:ext cx="6400800" cy="292608"/>
          </a:xfrm>
          <a:prstGeom prst="rect">
            <a:avLst/>
          </a:prstGeom>
          <a:noFill/>
        </p:spPr>
        <p:txBody>
          <a:bodyPr wrap="square" anchor="t">
            <a:spAutoFit/>
          </a:bodyPr>
          <a:lstStyle/>
          <a:p>
            <a:pPr algn="l">
              <a:lnSpc>
                <a:spcPct val="100000"/>
              </a:lnSpc>
            </a:pPr>
            <a:r>
              <a:rPr sz="900" b="0">
                <a:solidFill>
                  <a:srgbClr val="6B6F72"/>
                </a:solidFill>
                <a:latin typeface="Public Sans"/>
              </a:rPr>
              <a:t>Immigrants Nous Sommes Inc. — Cours informatique de base · Semaine 2</a:t>
            </a:r>
          </a:p>
        </p:txBody>
      </p:sp>
      <p:sp>
        <p:nvSpPr>
          <p:cNvPr id="21" name="TextBox 20"/>
          <p:cNvSpPr txBox="1"/>
          <p:nvPr/>
        </p:nvSpPr>
        <p:spPr>
          <a:xfrm>
            <a:off x="11247120" y="6473952"/>
            <a:ext cx="457200" cy="292608"/>
          </a:xfrm>
          <a:prstGeom prst="rect">
            <a:avLst/>
          </a:prstGeom>
          <a:noFill/>
        </p:spPr>
        <p:txBody>
          <a:bodyPr wrap="square" anchor="t">
            <a:spAutoFit/>
          </a:bodyPr>
          <a:lstStyle/>
          <a:p>
            <a:pPr algn="r">
              <a:lnSpc>
                <a:spcPct val="100000"/>
              </a:lnSpc>
            </a:pPr>
            <a:r>
              <a:rPr sz="900" b="0">
                <a:solidFill>
                  <a:srgbClr val="6B6F72"/>
                </a:solidFill>
                <a:latin typeface="Public Sans"/>
              </a:rPr>
              <a:t>19</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3F3F6"/>
        </a:solidFill>
        <a:effectLst/>
      </p:bgPr>
    </p:bg>
    <p:spTree>
      <p:nvGrpSpPr>
        <p:cNvPr id="1" name=""/>
        <p:cNvGrpSpPr/>
        <p:nvPr/>
      </p:nvGrpSpPr>
      <p:grpSpPr/>
      <p:sp>
        <p:nvSpPr>
          <p:cNvPr id="2" name="TextBox 1"/>
          <p:cNvSpPr txBox="1"/>
          <p:nvPr/>
        </p:nvSpPr>
        <p:spPr>
          <a:xfrm>
            <a:off x="640080" y="365760"/>
            <a:ext cx="8229600" cy="457200"/>
          </a:xfrm>
          <a:prstGeom prst="rect">
            <a:avLst/>
          </a:prstGeom>
          <a:noFill/>
        </p:spPr>
        <p:txBody>
          <a:bodyPr wrap="square" anchor="t">
            <a:spAutoFit/>
          </a:bodyPr>
          <a:lstStyle/>
          <a:p>
            <a:pPr algn="l">
              <a:lnSpc>
                <a:spcPct val="100000"/>
              </a:lnSpc>
            </a:pPr>
            <a:r>
              <a:rPr sz="1300" b="1">
                <a:solidFill>
                  <a:srgbClr val="006A68"/>
                </a:solidFill>
                <a:latin typeface="Manrope"/>
              </a:rPr>
              <a:t>ON RÉVISE ENSEMBLE · 10-15 MIN</a:t>
            </a:r>
          </a:p>
        </p:txBody>
      </p:sp>
      <p:sp>
        <p:nvSpPr>
          <p:cNvPr id="3" name="TextBox 2"/>
          <p:cNvSpPr txBox="1"/>
          <p:nvPr/>
        </p:nvSpPr>
        <p:spPr>
          <a:xfrm>
            <a:off x="640080" y="749808"/>
            <a:ext cx="10881360" cy="822960"/>
          </a:xfrm>
          <a:prstGeom prst="rect">
            <a:avLst/>
          </a:prstGeom>
          <a:noFill/>
        </p:spPr>
        <p:txBody>
          <a:bodyPr wrap="square" anchor="t">
            <a:spAutoFit/>
          </a:bodyPr>
          <a:lstStyle/>
          <a:p>
            <a:pPr algn="l">
              <a:lnSpc>
                <a:spcPct val="100000"/>
              </a:lnSpc>
            </a:pPr>
            <a:r>
              <a:rPr sz="3000" b="1">
                <a:solidFill>
                  <a:srgbClr val="00475E"/>
                </a:solidFill>
                <a:latin typeface="Manrope"/>
              </a:rPr>
              <a:t>Le devoir de la semaine 1 : où en es-tu ?</a:t>
            </a:r>
          </a:p>
        </p:txBody>
      </p:sp>
      <p:sp>
        <p:nvSpPr>
          <p:cNvPr id="4" name="Oval 3"/>
          <p:cNvSpPr/>
          <p:nvPr/>
        </p:nvSpPr>
        <p:spPr>
          <a:xfrm>
            <a:off x="914400" y="2148840"/>
            <a:ext cx="640080" cy="640080"/>
          </a:xfrm>
          <a:prstGeom prst="ellipse">
            <a:avLst/>
          </a:prstGeom>
          <a:solidFill>
            <a:srgbClr val="85F1ED"/>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200">
                <a:solidFill>
                  <a:srgbClr val="00475E"/>
                </a:solidFill>
                <a:latin typeface="Public Sans"/>
              </a:rPr>
              <a:t>✓</a:t>
            </a:r>
          </a:p>
        </p:txBody>
      </p:sp>
      <p:sp>
        <p:nvSpPr>
          <p:cNvPr id="5" name="TextBox 4"/>
          <p:cNvSpPr txBox="1"/>
          <p:nvPr/>
        </p:nvSpPr>
        <p:spPr>
          <a:xfrm>
            <a:off x="1874519" y="2176272"/>
            <a:ext cx="8961120" cy="640080"/>
          </a:xfrm>
          <a:prstGeom prst="rect">
            <a:avLst/>
          </a:prstGeom>
          <a:noFill/>
        </p:spPr>
        <p:txBody>
          <a:bodyPr wrap="square" anchor="ctr">
            <a:spAutoFit/>
          </a:bodyPr>
          <a:lstStyle/>
          <a:p>
            <a:pPr algn="l">
              <a:lnSpc>
                <a:spcPct val="100000"/>
              </a:lnSpc>
            </a:pPr>
            <a:r>
              <a:rPr sz="1900" b="0">
                <a:solidFill>
                  <a:srgbClr val="1A1C1E"/>
                </a:solidFill>
                <a:latin typeface="Public Sans"/>
              </a:rPr>
              <a:t>J'ai créé un dossier « Semaine 1 »</a:t>
            </a:r>
          </a:p>
        </p:txBody>
      </p:sp>
      <p:sp>
        <p:nvSpPr>
          <p:cNvPr id="6" name="Oval 5"/>
          <p:cNvSpPr/>
          <p:nvPr/>
        </p:nvSpPr>
        <p:spPr>
          <a:xfrm>
            <a:off x="914400" y="3017520"/>
            <a:ext cx="640080" cy="640080"/>
          </a:xfrm>
          <a:prstGeom prst="ellipse">
            <a:avLst/>
          </a:prstGeom>
          <a:solidFill>
            <a:srgbClr val="85F1ED"/>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200">
                <a:solidFill>
                  <a:srgbClr val="00475E"/>
                </a:solidFill>
                <a:latin typeface="Public Sans"/>
              </a:rPr>
              <a:t>✓</a:t>
            </a:r>
          </a:p>
        </p:txBody>
      </p:sp>
      <p:sp>
        <p:nvSpPr>
          <p:cNvPr id="7" name="TextBox 6"/>
          <p:cNvSpPr txBox="1"/>
          <p:nvPr/>
        </p:nvSpPr>
        <p:spPr>
          <a:xfrm>
            <a:off x="1874519" y="3044952"/>
            <a:ext cx="8961120" cy="640080"/>
          </a:xfrm>
          <a:prstGeom prst="rect">
            <a:avLst/>
          </a:prstGeom>
          <a:noFill/>
        </p:spPr>
        <p:txBody>
          <a:bodyPr wrap="square" anchor="ctr">
            <a:spAutoFit/>
          </a:bodyPr>
          <a:lstStyle/>
          <a:p>
            <a:pPr algn="l">
              <a:lnSpc>
                <a:spcPct val="100000"/>
              </a:lnSpc>
            </a:pPr>
            <a:r>
              <a:rPr sz="1900" b="0">
                <a:solidFill>
                  <a:srgbClr val="1A1C1E"/>
                </a:solidFill>
                <a:latin typeface="Public Sans"/>
              </a:rPr>
              <a:t>J'ai enregistré un fichier à l'intérieur</a:t>
            </a:r>
          </a:p>
        </p:txBody>
      </p:sp>
      <p:sp>
        <p:nvSpPr>
          <p:cNvPr id="8" name="Oval 7"/>
          <p:cNvSpPr/>
          <p:nvPr/>
        </p:nvSpPr>
        <p:spPr>
          <a:xfrm>
            <a:off x="914400" y="3886200"/>
            <a:ext cx="640080" cy="640080"/>
          </a:xfrm>
          <a:prstGeom prst="ellipse">
            <a:avLst/>
          </a:prstGeom>
          <a:solidFill>
            <a:srgbClr val="85F1ED"/>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200">
                <a:solidFill>
                  <a:srgbClr val="00475E"/>
                </a:solidFill>
                <a:latin typeface="Public Sans"/>
              </a:rPr>
              <a:t>✓</a:t>
            </a:r>
          </a:p>
        </p:txBody>
      </p:sp>
      <p:sp>
        <p:nvSpPr>
          <p:cNvPr id="9" name="TextBox 8"/>
          <p:cNvSpPr txBox="1"/>
          <p:nvPr/>
        </p:nvSpPr>
        <p:spPr>
          <a:xfrm>
            <a:off x="1874519" y="3913632"/>
            <a:ext cx="8961120" cy="640080"/>
          </a:xfrm>
          <a:prstGeom prst="rect">
            <a:avLst/>
          </a:prstGeom>
          <a:noFill/>
        </p:spPr>
        <p:txBody>
          <a:bodyPr wrap="square" anchor="ctr">
            <a:spAutoFit/>
          </a:bodyPr>
          <a:lstStyle/>
          <a:p>
            <a:pPr algn="l">
              <a:lnSpc>
                <a:spcPct val="100000"/>
              </a:lnSpc>
            </a:pPr>
            <a:r>
              <a:rPr sz="1900" b="0">
                <a:solidFill>
                  <a:srgbClr val="1A1C1E"/>
                </a:solidFill>
                <a:latin typeface="Public Sans"/>
              </a:rPr>
              <a:t>J'ai fait une copie de ce fichier dans un autre dossier</a:t>
            </a:r>
          </a:p>
        </p:txBody>
      </p:sp>
      <p:sp>
        <p:nvSpPr>
          <p:cNvPr id="10" name="Rounded Rectangle 9"/>
          <p:cNvSpPr/>
          <p:nvPr/>
        </p:nvSpPr>
        <p:spPr>
          <a:xfrm>
            <a:off x="1234440" y="5074920"/>
            <a:ext cx="9692640" cy="777240"/>
          </a:xfrm>
          <a:prstGeom prst="roundRect">
            <a:avLst/>
          </a:prstGeom>
          <a:solidFill>
            <a:srgbClr val="00475E"/>
          </a:solidFill>
          <a:ln>
            <a:no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l"/>
            <a:r>
              <a:rPr sz="1600" b="1">
                <a:solidFill>
                  <a:srgbClr val="FFFFFF"/>
                </a:solidFill>
                <a:latin typeface="Manrope"/>
              </a:rPr>
              <a:t>🙋  Des questions ou des difficultés ? On les regarde ensemble, maintenant.</a:t>
            </a:r>
          </a:p>
        </p:txBody>
      </p:sp>
      <p:sp>
        <p:nvSpPr>
          <p:cNvPr id="11" name="TextBox 10"/>
          <p:cNvSpPr txBox="1"/>
          <p:nvPr/>
        </p:nvSpPr>
        <p:spPr>
          <a:xfrm>
            <a:off x="640080" y="6473952"/>
            <a:ext cx="6400800" cy="292608"/>
          </a:xfrm>
          <a:prstGeom prst="rect">
            <a:avLst/>
          </a:prstGeom>
          <a:noFill/>
        </p:spPr>
        <p:txBody>
          <a:bodyPr wrap="square" anchor="t">
            <a:spAutoFit/>
          </a:bodyPr>
          <a:lstStyle/>
          <a:p>
            <a:pPr algn="l">
              <a:lnSpc>
                <a:spcPct val="100000"/>
              </a:lnSpc>
            </a:pPr>
            <a:r>
              <a:rPr sz="900" b="0">
                <a:solidFill>
                  <a:srgbClr val="6B6F72"/>
                </a:solidFill>
                <a:latin typeface="Public Sans"/>
              </a:rPr>
              <a:t>Immigrants Nous Sommes Inc. — Cours informatique de base · Semaine 2</a:t>
            </a:r>
          </a:p>
        </p:txBody>
      </p:sp>
      <p:sp>
        <p:nvSpPr>
          <p:cNvPr id="12" name="TextBox 11"/>
          <p:cNvSpPr txBox="1"/>
          <p:nvPr/>
        </p:nvSpPr>
        <p:spPr>
          <a:xfrm>
            <a:off x="11247120" y="6473952"/>
            <a:ext cx="457200" cy="292608"/>
          </a:xfrm>
          <a:prstGeom prst="rect">
            <a:avLst/>
          </a:prstGeom>
          <a:noFill/>
        </p:spPr>
        <p:txBody>
          <a:bodyPr wrap="square" anchor="t">
            <a:spAutoFit/>
          </a:bodyPr>
          <a:lstStyle/>
          <a:p>
            <a:pPr algn="r">
              <a:lnSpc>
                <a:spcPct val="100000"/>
              </a:lnSpc>
            </a:pPr>
            <a:r>
              <a:rPr sz="900" b="0">
                <a:solidFill>
                  <a:srgbClr val="6B6F72"/>
                </a:solidFill>
                <a:latin typeface="Public Sans"/>
              </a:rPr>
              <a:t>2</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0475E"/>
        </a:solidFill>
        <a:effectLst/>
      </p:bgPr>
    </p:bg>
    <p:spTree>
      <p:nvGrpSpPr>
        <p:cNvPr id="1" name=""/>
        <p:cNvGrpSpPr/>
        <p:nvPr/>
      </p:nvGrpSpPr>
      <p:grpSpPr/>
      <p:sp>
        <p:nvSpPr>
          <p:cNvPr id="2" name="TextBox 1"/>
          <p:cNvSpPr txBox="1"/>
          <p:nvPr/>
        </p:nvSpPr>
        <p:spPr>
          <a:xfrm>
            <a:off x="822960" y="731520"/>
            <a:ext cx="9144000" cy="548640"/>
          </a:xfrm>
          <a:prstGeom prst="rect">
            <a:avLst/>
          </a:prstGeom>
          <a:noFill/>
        </p:spPr>
        <p:txBody>
          <a:bodyPr wrap="square" anchor="t">
            <a:spAutoFit/>
          </a:bodyPr>
          <a:lstStyle/>
          <a:p>
            <a:pPr algn="l">
              <a:lnSpc>
                <a:spcPct val="100000"/>
              </a:lnSpc>
            </a:pPr>
            <a:r>
              <a:rPr sz="1600" b="1">
                <a:solidFill>
                  <a:srgbClr val="85F1ED"/>
                </a:solidFill>
                <a:latin typeface="Manrope"/>
              </a:rPr>
              <a:t>TÂCHE POUR LA SEMAINE PROCHAINE</a:t>
            </a:r>
          </a:p>
        </p:txBody>
      </p:sp>
      <p:sp>
        <p:nvSpPr>
          <p:cNvPr id="3" name="TextBox 2"/>
          <p:cNvSpPr txBox="1"/>
          <p:nvPr/>
        </p:nvSpPr>
        <p:spPr>
          <a:xfrm>
            <a:off x="822960" y="1463040"/>
            <a:ext cx="10058400" cy="1463040"/>
          </a:xfrm>
          <a:prstGeom prst="rect">
            <a:avLst/>
          </a:prstGeom>
          <a:noFill/>
        </p:spPr>
        <p:txBody>
          <a:bodyPr wrap="square" anchor="t">
            <a:spAutoFit/>
          </a:bodyPr>
          <a:lstStyle/>
          <a:p>
            <a:pPr algn="l">
              <a:lnSpc>
                <a:spcPct val="110000"/>
              </a:lnSpc>
            </a:pPr>
            <a:r>
              <a:rPr sz="2600" b="1">
                <a:solidFill>
                  <a:srgbClr val="FFFFFF"/>
                </a:solidFill>
                <a:latin typeface="Manrope"/>
              </a:rPr>
              <a:t>Fais une recherche sur un sujet utile pour toi,</a:t>
            </a:r>
          </a:p>
          <a:p>
            <a:pPr algn="l">
              <a:lnSpc>
                <a:spcPct val="110000"/>
              </a:lnSpc>
            </a:pPr>
            <a:r>
              <a:rPr sz="2600" b="1">
                <a:solidFill>
                  <a:srgbClr val="FFFFFF"/>
                </a:solidFill>
                <a:latin typeface="Manrope"/>
              </a:rPr>
              <a:t>puis ajoute cette page à tes favoris.</a:t>
            </a:r>
          </a:p>
        </p:txBody>
      </p:sp>
      <p:sp>
        <p:nvSpPr>
          <p:cNvPr id="4" name="Rounded Rectangle 3"/>
          <p:cNvSpPr/>
          <p:nvPr/>
        </p:nvSpPr>
        <p:spPr>
          <a:xfrm>
            <a:off x="822960" y="3383280"/>
            <a:ext cx="5120640" cy="1371600"/>
          </a:xfrm>
          <a:prstGeom prst="roundRect">
            <a:avLst/>
          </a:prstGeom>
          <a:solidFill>
            <a:srgbClr val="1A5F7A"/>
          </a:solidFill>
          <a:ln>
            <a:no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ctr"/>
            <a:r>
              <a:rPr sz="1600" b="1">
                <a:solidFill>
                  <a:srgbClr val="FFFFFF"/>
                </a:solidFill>
                <a:latin typeface="Public Sans"/>
              </a:rPr>
              <a:t>📸  Preuve : une capture d'écran</a:t>
            </a:r>
            <a:br/>
            <a:r>
              <a:rPr sz="1600" b="1">
                <a:solidFill>
                  <a:srgbClr val="FFFFFF"/>
                </a:solidFill>
                <a:latin typeface="Public Sans"/>
              </a:rPr>
              <a:t>de ton menu de favoris</a:t>
            </a:r>
          </a:p>
        </p:txBody>
      </p:sp>
      <p:sp>
        <p:nvSpPr>
          <p:cNvPr id="5" name="Rounded Rectangle 4"/>
          <p:cNvSpPr/>
          <p:nvPr/>
        </p:nvSpPr>
        <p:spPr>
          <a:xfrm>
            <a:off x="6126480" y="3383280"/>
            <a:ext cx="5120640" cy="1371600"/>
          </a:xfrm>
          <a:prstGeom prst="roundRect">
            <a:avLst/>
          </a:prstGeom>
          <a:solidFill>
            <a:srgbClr val="1A5F7A"/>
          </a:solidFill>
          <a:ln>
            <a:no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ctr"/>
            <a:r>
              <a:rPr sz="1600" b="1">
                <a:solidFill>
                  <a:srgbClr val="FFFFFF"/>
                </a:solidFill>
                <a:latin typeface="Public Sans"/>
              </a:rPr>
              <a:t>📝  Pas d'ordi à la maison ?</a:t>
            </a:r>
            <a:br/>
            <a:r>
              <a:rPr sz="1600" b="1">
                <a:solidFill>
                  <a:srgbClr val="FFFFFF"/>
                </a:solidFill>
                <a:latin typeface="Public Sans"/>
              </a:rPr>
              <a:t>Dessine les étapes sur papier</a:t>
            </a:r>
          </a:p>
        </p:txBody>
      </p:sp>
      <p:sp>
        <p:nvSpPr>
          <p:cNvPr id="6" name="TextBox 5"/>
          <p:cNvSpPr txBox="1"/>
          <p:nvPr/>
        </p:nvSpPr>
        <p:spPr>
          <a:xfrm>
            <a:off x="822960" y="5074920"/>
            <a:ext cx="10058400" cy="548640"/>
          </a:xfrm>
          <a:prstGeom prst="rect">
            <a:avLst/>
          </a:prstGeom>
          <a:noFill/>
        </p:spPr>
        <p:txBody>
          <a:bodyPr wrap="square" anchor="t">
            <a:spAutoFit/>
          </a:bodyPr>
          <a:lstStyle/>
          <a:p>
            <a:pPr algn="l">
              <a:lnSpc>
                <a:spcPct val="100000"/>
              </a:lnSpc>
            </a:pPr>
            <a:r>
              <a:rPr sz="1500" b="0">
                <a:solidFill>
                  <a:srgbClr val="85F1ED"/>
                </a:solidFill>
                <a:latin typeface="Public Sans"/>
              </a:rPr>
              <a:t>On révise ensemble au début de la semaine 3, avant le nouveau contenu.</a:t>
            </a:r>
          </a:p>
        </p:txBody>
      </p:sp>
      <p:sp>
        <p:nvSpPr>
          <p:cNvPr id="7" name="TextBox 6"/>
          <p:cNvSpPr txBox="1"/>
          <p:nvPr/>
        </p:nvSpPr>
        <p:spPr>
          <a:xfrm>
            <a:off x="640080" y="6473952"/>
            <a:ext cx="6400800" cy="292608"/>
          </a:xfrm>
          <a:prstGeom prst="rect">
            <a:avLst/>
          </a:prstGeom>
          <a:noFill/>
        </p:spPr>
        <p:txBody>
          <a:bodyPr wrap="square" anchor="t">
            <a:spAutoFit/>
          </a:bodyPr>
          <a:lstStyle/>
          <a:p>
            <a:pPr algn="l">
              <a:lnSpc>
                <a:spcPct val="100000"/>
              </a:lnSpc>
            </a:pPr>
            <a:r>
              <a:rPr sz="900" b="0">
                <a:solidFill>
                  <a:srgbClr val="6B6F72"/>
                </a:solidFill>
                <a:latin typeface="Public Sans"/>
              </a:rPr>
              <a:t>Immigrants Nous Sommes Inc. — Cours informatique de base · Semaine 2</a:t>
            </a:r>
          </a:p>
        </p:txBody>
      </p:sp>
      <p:sp>
        <p:nvSpPr>
          <p:cNvPr id="8" name="TextBox 7"/>
          <p:cNvSpPr txBox="1"/>
          <p:nvPr/>
        </p:nvSpPr>
        <p:spPr>
          <a:xfrm>
            <a:off x="11247120" y="6473952"/>
            <a:ext cx="457200" cy="292608"/>
          </a:xfrm>
          <a:prstGeom prst="rect">
            <a:avLst/>
          </a:prstGeom>
          <a:noFill/>
        </p:spPr>
        <p:txBody>
          <a:bodyPr wrap="square" anchor="t">
            <a:spAutoFit/>
          </a:bodyPr>
          <a:lstStyle/>
          <a:p>
            <a:pPr algn="r">
              <a:lnSpc>
                <a:spcPct val="100000"/>
              </a:lnSpc>
            </a:pPr>
            <a:r>
              <a:rPr sz="900" b="0">
                <a:solidFill>
                  <a:srgbClr val="6B6F72"/>
                </a:solidFill>
                <a:latin typeface="Public Sans"/>
              </a:rPr>
              <a:t>20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9F9FB"/>
        </a:solidFill>
        <a:effectLst/>
      </p:bgPr>
    </p:bg>
    <p:spTree>
      <p:nvGrpSpPr>
        <p:cNvPr id="1" name=""/>
        <p:cNvGrpSpPr/>
        <p:nvPr/>
      </p:nvGrpSpPr>
      <p:grpSpPr/>
      <p:sp>
        <p:nvSpPr>
          <p:cNvPr id="2" name="TextBox 1"/>
          <p:cNvSpPr txBox="1"/>
          <p:nvPr/>
        </p:nvSpPr>
        <p:spPr>
          <a:xfrm>
            <a:off x="640080" y="365760"/>
            <a:ext cx="8229600" cy="457200"/>
          </a:xfrm>
          <a:prstGeom prst="rect">
            <a:avLst/>
          </a:prstGeom>
          <a:noFill/>
        </p:spPr>
        <p:txBody>
          <a:bodyPr wrap="square" anchor="t">
            <a:spAutoFit/>
          </a:bodyPr>
          <a:lstStyle/>
          <a:p>
            <a:pPr algn="l">
              <a:lnSpc>
                <a:spcPct val="100000"/>
              </a:lnSpc>
            </a:pPr>
            <a:r>
              <a:rPr sz="1300" b="1">
                <a:solidFill>
                  <a:srgbClr val="006A68"/>
                </a:solidFill>
                <a:latin typeface="Manrope"/>
              </a:rPr>
              <a:t>OBJECTIF DE LA CLASSE</a:t>
            </a:r>
          </a:p>
        </p:txBody>
      </p:sp>
      <p:sp>
        <p:nvSpPr>
          <p:cNvPr id="3" name="TextBox 2"/>
          <p:cNvSpPr txBox="1"/>
          <p:nvPr/>
        </p:nvSpPr>
        <p:spPr>
          <a:xfrm>
            <a:off x="640080" y="749808"/>
            <a:ext cx="10881360" cy="822960"/>
          </a:xfrm>
          <a:prstGeom prst="rect">
            <a:avLst/>
          </a:prstGeom>
          <a:noFill/>
        </p:spPr>
        <p:txBody>
          <a:bodyPr wrap="square" anchor="t">
            <a:spAutoFit/>
          </a:bodyPr>
          <a:lstStyle/>
          <a:p>
            <a:pPr algn="l">
              <a:lnSpc>
                <a:spcPct val="100000"/>
              </a:lnSpc>
            </a:pPr>
            <a:r>
              <a:rPr sz="3000" b="1">
                <a:solidFill>
                  <a:srgbClr val="00475E"/>
                </a:solidFill>
                <a:latin typeface="Manrope"/>
              </a:rPr>
              <a:t>À la fin de cette classe, je pourrai :</a:t>
            </a:r>
          </a:p>
        </p:txBody>
      </p:sp>
      <p:sp>
        <p:nvSpPr>
          <p:cNvPr id="4" name="Oval 3"/>
          <p:cNvSpPr/>
          <p:nvPr/>
        </p:nvSpPr>
        <p:spPr>
          <a:xfrm>
            <a:off x="822960" y="1965960"/>
            <a:ext cx="822960" cy="822960"/>
          </a:xfrm>
          <a:prstGeom prst="ellipse">
            <a:avLst/>
          </a:prstGeom>
          <a:solidFill>
            <a:srgbClr val="006A68"/>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600">
                <a:solidFill>
                  <a:srgbClr val="FFFFFF"/>
                </a:solidFill>
                <a:latin typeface="Public Sans"/>
              </a:rPr>
              <a:t>🌐</a:t>
            </a:r>
          </a:p>
        </p:txBody>
      </p:sp>
      <p:sp>
        <p:nvSpPr>
          <p:cNvPr id="5" name="TextBox 4"/>
          <p:cNvSpPr txBox="1"/>
          <p:nvPr/>
        </p:nvSpPr>
        <p:spPr>
          <a:xfrm>
            <a:off x="1920240" y="2084832"/>
            <a:ext cx="9144000" cy="640080"/>
          </a:xfrm>
          <a:prstGeom prst="rect">
            <a:avLst/>
          </a:prstGeom>
          <a:noFill/>
        </p:spPr>
        <p:txBody>
          <a:bodyPr wrap="square" anchor="ctr">
            <a:spAutoFit/>
          </a:bodyPr>
          <a:lstStyle/>
          <a:p>
            <a:pPr algn="l">
              <a:lnSpc>
                <a:spcPct val="100000"/>
              </a:lnSpc>
            </a:pPr>
            <a:r>
              <a:rPr sz="2000" b="0">
                <a:solidFill>
                  <a:srgbClr val="1A1C1E"/>
                </a:solidFill>
                <a:latin typeface="Public Sans"/>
              </a:rPr>
              <a:t>Ouvrir un navigateur et comprendre ses parties principales</a:t>
            </a:r>
          </a:p>
        </p:txBody>
      </p:sp>
      <p:sp>
        <p:nvSpPr>
          <p:cNvPr id="6" name="Oval 5"/>
          <p:cNvSpPr/>
          <p:nvPr/>
        </p:nvSpPr>
        <p:spPr>
          <a:xfrm>
            <a:off x="822960" y="3063240"/>
            <a:ext cx="822960" cy="822960"/>
          </a:xfrm>
          <a:prstGeom prst="ellipse">
            <a:avLst/>
          </a:prstGeom>
          <a:solidFill>
            <a:srgbClr val="006A68"/>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600">
                <a:solidFill>
                  <a:srgbClr val="FFFFFF"/>
                </a:solidFill>
                <a:latin typeface="Public Sans"/>
              </a:rPr>
              <a:t>🔍</a:t>
            </a:r>
          </a:p>
        </p:txBody>
      </p:sp>
      <p:sp>
        <p:nvSpPr>
          <p:cNvPr id="7" name="TextBox 6"/>
          <p:cNvSpPr txBox="1"/>
          <p:nvPr/>
        </p:nvSpPr>
        <p:spPr>
          <a:xfrm>
            <a:off x="1920240" y="3182112"/>
            <a:ext cx="9144000" cy="640080"/>
          </a:xfrm>
          <a:prstGeom prst="rect">
            <a:avLst/>
          </a:prstGeom>
          <a:noFill/>
        </p:spPr>
        <p:txBody>
          <a:bodyPr wrap="square" anchor="ctr">
            <a:spAutoFit/>
          </a:bodyPr>
          <a:lstStyle/>
          <a:p>
            <a:pPr algn="l">
              <a:lnSpc>
                <a:spcPct val="100000"/>
              </a:lnSpc>
            </a:pPr>
            <a:r>
              <a:rPr sz="2000" b="0">
                <a:solidFill>
                  <a:srgbClr val="1A1C1E"/>
                </a:solidFill>
                <a:latin typeface="Public Sans"/>
              </a:rPr>
              <a:t>Faire une recherche et distinguer une annonce d'un résultat réel</a:t>
            </a:r>
          </a:p>
        </p:txBody>
      </p:sp>
      <p:sp>
        <p:nvSpPr>
          <p:cNvPr id="8" name="Oval 7"/>
          <p:cNvSpPr/>
          <p:nvPr/>
        </p:nvSpPr>
        <p:spPr>
          <a:xfrm>
            <a:off x="822960" y="4160520"/>
            <a:ext cx="822960" cy="822960"/>
          </a:xfrm>
          <a:prstGeom prst="ellipse">
            <a:avLst/>
          </a:prstGeom>
          <a:solidFill>
            <a:srgbClr val="006A68"/>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600">
                <a:solidFill>
                  <a:srgbClr val="FFFFFF"/>
                </a:solidFill>
                <a:latin typeface="Public Sans"/>
              </a:rPr>
              <a:t>🔒</a:t>
            </a:r>
          </a:p>
        </p:txBody>
      </p:sp>
      <p:sp>
        <p:nvSpPr>
          <p:cNvPr id="9" name="TextBox 8"/>
          <p:cNvSpPr txBox="1"/>
          <p:nvPr/>
        </p:nvSpPr>
        <p:spPr>
          <a:xfrm>
            <a:off x="1920240" y="4279392"/>
            <a:ext cx="9144000" cy="640080"/>
          </a:xfrm>
          <a:prstGeom prst="rect">
            <a:avLst/>
          </a:prstGeom>
          <a:noFill/>
        </p:spPr>
        <p:txBody>
          <a:bodyPr wrap="square" anchor="ctr">
            <a:spAutoFit/>
          </a:bodyPr>
          <a:lstStyle/>
          <a:p>
            <a:pPr algn="l">
              <a:lnSpc>
                <a:spcPct val="100000"/>
              </a:lnSpc>
            </a:pPr>
            <a:r>
              <a:rPr sz="2000" b="0">
                <a:solidFill>
                  <a:srgbClr val="1A1C1E"/>
                </a:solidFill>
                <a:latin typeface="Public Sans"/>
              </a:rPr>
              <a:t>Reconnaître un site sécurisé et éviter les pièges courants</a:t>
            </a:r>
          </a:p>
        </p:txBody>
      </p:sp>
      <p:sp>
        <p:nvSpPr>
          <p:cNvPr id="10" name="Oval 9"/>
          <p:cNvSpPr/>
          <p:nvPr/>
        </p:nvSpPr>
        <p:spPr>
          <a:xfrm>
            <a:off x="822960" y="5257800"/>
            <a:ext cx="822960" cy="822960"/>
          </a:xfrm>
          <a:prstGeom prst="ellipse">
            <a:avLst/>
          </a:prstGeom>
          <a:solidFill>
            <a:srgbClr val="006A68"/>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600">
                <a:solidFill>
                  <a:srgbClr val="FFFFFF"/>
                </a:solidFill>
                <a:latin typeface="Public Sans"/>
              </a:rPr>
              <a:t>⭐</a:t>
            </a:r>
          </a:p>
        </p:txBody>
      </p:sp>
      <p:sp>
        <p:nvSpPr>
          <p:cNvPr id="11" name="TextBox 10"/>
          <p:cNvSpPr txBox="1"/>
          <p:nvPr/>
        </p:nvSpPr>
        <p:spPr>
          <a:xfrm>
            <a:off x="1920240" y="5376672"/>
            <a:ext cx="9144000" cy="640080"/>
          </a:xfrm>
          <a:prstGeom prst="rect">
            <a:avLst/>
          </a:prstGeom>
          <a:noFill/>
        </p:spPr>
        <p:txBody>
          <a:bodyPr wrap="square" anchor="ctr">
            <a:spAutoFit/>
          </a:bodyPr>
          <a:lstStyle/>
          <a:p>
            <a:pPr algn="l">
              <a:lnSpc>
                <a:spcPct val="100000"/>
              </a:lnSpc>
            </a:pPr>
            <a:r>
              <a:rPr sz="2000" b="0">
                <a:solidFill>
                  <a:srgbClr val="1A1C1E"/>
                </a:solidFill>
                <a:latin typeface="Public Sans"/>
              </a:rPr>
              <a:t>Ajouter un favori et télécharger un fichier en toute sécurité</a:t>
            </a:r>
          </a:p>
        </p:txBody>
      </p:sp>
      <p:sp>
        <p:nvSpPr>
          <p:cNvPr id="12" name="TextBox 11"/>
          <p:cNvSpPr txBox="1"/>
          <p:nvPr/>
        </p:nvSpPr>
        <p:spPr>
          <a:xfrm>
            <a:off x="640080" y="6473952"/>
            <a:ext cx="6400800" cy="292608"/>
          </a:xfrm>
          <a:prstGeom prst="rect">
            <a:avLst/>
          </a:prstGeom>
          <a:noFill/>
        </p:spPr>
        <p:txBody>
          <a:bodyPr wrap="square" anchor="t">
            <a:spAutoFit/>
          </a:bodyPr>
          <a:lstStyle/>
          <a:p>
            <a:pPr algn="l">
              <a:lnSpc>
                <a:spcPct val="100000"/>
              </a:lnSpc>
            </a:pPr>
            <a:r>
              <a:rPr sz="900" b="0">
                <a:solidFill>
                  <a:srgbClr val="6B6F72"/>
                </a:solidFill>
                <a:latin typeface="Public Sans"/>
              </a:rPr>
              <a:t>Immigrants Nous Sommes Inc. — Cours informatique de base · Semaine 2</a:t>
            </a:r>
          </a:p>
        </p:txBody>
      </p:sp>
      <p:sp>
        <p:nvSpPr>
          <p:cNvPr id="13" name="TextBox 12"/>
          <p:cNvSpPr txBox="1"/>
          <p:nvPr/>
        </p:nvSpPr>
        <p:spPr>
          <a:xfrm>
            <a:off x="11247120" y="6473952"/>
            <a:ext cx="457200" cy="292608"/>
          </a:xfrm>
          <a:prstGeom prst="rect">
            <a:avLst/>
          </a:prstGeom>
          <a:noFill/>
        </p:spPr>
        <p:txBody>
          <a:bodyPr wrap="square" anchor="t">
            <a:spAutoFit/>
          </a:bodyPr>
          <a:lstStyle/>
          <a:p>
            <a:pPr algn="r">
              <a:lnSpc>
                <a:spcPct val="100000"/>
              </a:lnSpc>
            </a:pPr>
            <a:r>
              <a:rPr sz="900" b="0">
                <a:solidFill>
                  <a:srgbClr val="6B6F72"/>
                </a:solidFill>
                <a:latin typeface="Public Sans"/>
              </a:rPr>
              <a:t>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9F9FB"/>
        </a:solidFill>
        <a:effectLst/>
      </p:bgPr>
    </p:bg>
    <p:spTree>
      <p:nvGrpSpPr>
        <p:cNvPr id="1" name=""/>
        <p:cNvGrpSpPr/>
        <p:nvPr/>
      </p:nvGrpSpPr>
      <p:grpSpPr/>
      <p:sp>
        <p:nvSpPr>
          <p:cNvPr id="2" name="TextBox 1"/>
          <p:cNvSpPr txBox="1"/>
          <p:nvPr/>
        </p:nvSpPr>
        <p:spPr>
          <a:xfrm>
            <a:off x="640080" y="365760"/>
            <a:ext cx="8229600" cy="457200"/>
          </a:xfrm>
          <a:prstGeom prst="rect">
            <a:avLst/>
          </a:prstGeom>
          <a:noFill/>
        </p:spPr>
        <p:txBody>
          <a:bodyPr wrap="square" anchor="t">
            <a:spAutoFit/>
          </a:bodyPr>
          <a:lstStyle/>
          <a:p>
            <a:pPr algn="l">
              <a:lnSpc>
                <a:spcPct val="100000"/>
              </a:lnSpc>
            </a:pPr>
            <a:r>
              <a:rPr sz="1300" b="1">
                <a:solidFill>
                  <a:srgbClr val="006A68"/>
                </a:solidFill>
                <a:latin typeface="Manrope"/>
              </a:rPr>
              <a:t>CONTENU · 1 SUR 3</a:t>
            </a:r>
          </a:p>
        </p:txBody>
      </p:sp>
      <p:sp>
        <p:nvSpPr>
          <p:cNvPr id="3" name="TextBox 2"/>
          <p:cNvSpPr txBox="1"/>
          <p:nvPr/>
        </p:nvSpPr>
        <p:spPr>
          <a:xfrm>
            <a:off x="640080" y="749808"/>
            <a:ext cx="10881360" cy="822960"/>
          </a:xfrm>
          <a:prstGeom prst="rect">
            <a:avLst/>
          </a:prstGeom>
          <a:noFill/>
        </p:spPr>
        <p:txBody>
          <a:bodyPr wrap="square" anchor="t">
            <a:spAutoFit/>
          </a:bodyPr>
          <a:lstStyle/>
          <a:p>
            <a:pPr algn="l">
              <a:lnSpc>
                <a:spcPct val="100000"/>
              </a:lnSpc>
            </a:pPr>
            <a:r>
              <a:rPr sz="3000" b="1">
                <a:solidFill>
                  <a:srgbClr val="00475E"/>
                </a:solidFill>
                <a:latin typeface="Manrope"/>
              </a:rPr>
              <a:t>Le navigateur web</a:t>
            </a:r>
          </a:p>
        </p:txBody>
      </p:sp>
      <p:cxnSp>
        <p:nvCxnSpPr>
          <p:cNvPr id="4" name="Connector 3"/>
          <p:cNvCxnSpPr/>
          <p:nvPr/>
        </p:nvCxnSpPr>
        <p:spPr>
          <a:xfrm flipH="1" flipV="1">
            <a:off x="2103120" y="2103120"/>
            <a:ext cx="3991356" cy="1600200"/>
          </a:xfrm>
          <a:prstGeom prst="curvedConnector3">
            <a:avLst/>
          </a:prstGeom>
          <a:ln w="28575">
            <a:solidFill>
              <a:srgbClr val="006A68"/>
            </a:solidFill>
          </a:ln>
        </p:spPr>
        <p:style>
          <a:lnRef idx="2">
            <a:schemeClr val="accent1"/>
          </a:lnRef>
          <a:fillRef idx="0">
            <a:schemeClr val="accent1"/>
          </a:fillRef>
          <a:effectRef idx="1">
            <a:schemeClr val="accent1"/>
          </a:effectRef>
          <a:fontRef idx="minor">
            <a:schemeClr val="tx1"/>
          </a:fontRef>
        </p:style>
      </p:cxnSp>
      <p:cxnSp>
        <p:nvCxnSpPr>
          <p:cNvPr id="5" name="Connector 4"/>
          <p:cNvCxnSpPr/>
          <p:nvPr/>
        </p:nvCxnSpPr>
        <p:spPr>
          <a:xfrm flipV="1">
            <a:off x="6094476" y="2103120"/>
            <a:ext cx="3963924" cy="1600200"/>
          </a:xfrm>
          <a:prstGeom prst="curvedConnector3">
            <a:avLst/>
          </a:prstGeom>
          <a:ln w="28575">
            <a:solidFill>
              <a:srgbClr val="1A5F7A"/>
            </a:solidFill>
          </a:ln>
        </p:spPr>
        <p:style>
          <a:lnRef idx="2">
            <a:schemeClr val="accent1"/>
          </a:lnRef>
          <a:fillRef idx="0">
            <a:schemeClr val="accent1"/>
          </a:fillRef>
          <a:effectRef idx="1">
            <a:schemeClr val="accent1"/>
          </a:effectRef>
          <a:fontRef idx="minor">
            <a:schemeClr val="tx1"/>
          </a:fontRef>
        </p:style>
      </p:cxnSp>
      <p:cxnSp>
        <p:nvCxnSpPr>
          <p:cNvPr id="6" name="Connector 5"/>
          <p:cNvCxnSpPr/>
          <p:nvPr/>
        </p:nvCxnSpPr>
        <p:spPr>
          <a:xfrm flipH="1">
            <a:off x="2103120" y="3703320"/>
            <a:ext cx="3991356" cy="1600200"/>
          </a:xfrm>
          <a:prstGeom prst="curvedConnector3">
            <a:avLst/>
          </a:prstGeom>
          <a:ln w="28575">
            <a:solidFill>
              <a:srgbClr val="663500"/>
            </a:solidFill>
          </a:ln>
        </p:spPr>
        <p:style>
          <a:lnRef idx="2">
            <a:schemeClr val="accent1"/>
          </a:lnRef>
          <a:fillRef idx="0">
            <a:schemeClr val="accent1"/>
          </a:fillRef>
          <a:effectRef idx="1">
            <a:schemeClr val="accent1"/>
          </a:effectRef>
          <a:fontRef idx="minor">
            <a:schemeClr val="tx1"/>
          </a:fontRef>
        </p:style>
      </p:cxnSp>
      <p:cxnSp>
        <p:nvCxnSpPr>
          <p:cNvPr id="7" name="Connector 6"/>
          <p:cNvCxnSpPr/>
          <p:nvPr/>
        </p:nvCxnSpPr>
        <p:spPr>
          <a:xfrm>
            <a:off x="6094476" y="3703320"/>
            <a:ext cx="3963924" cy="1600200"/>
          </a:xfrm>
          <a:prstGeom prst="curvedConnector3">
            <a:avLst/>
          </a:prstGeom>
          <a:ln w="28575">
            <a:solidFill>
              <a:srgbClr val="6B6F72"/>
            </a:solidFill>
          </a:ln>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1394460" y="1394460"/>
            <a:ext cx="1417320" cy="1417320"/>
          </a:xfrm>
          <a:prstGeom prst="ellipse">
            <a:avLst/>
          </a:prstGeom>
          <a:solidFill>
            <a:srgbClr val="006A68"/>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9" name="Oval 8"/>
          <p:cNvSpPr/>
          <p:nvPr/>
        </p:nvSpPr>
        <p:spPr>
          <a:xfrm>
            <a:off x="1621232" y="1621232"/>
            <a:ext cx="737006" cy="737006"/>
          </a:xfrm>
          <a:prstGeom prst="ellipse">
            <a:avLst/>
          </a:prstGeom>
          <a:noFill/>
          <a:ln w="3810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10" name="Connector 9"/>
          <p:cNvCxnSpPr/>
          <p:nvPr/>
        </p:nvCxnSpPr>
        <p:spPr>
          <a:xfrm>
            <a:off x="2240317" y="2240317"/>
            <a:ext cx="297636" cy="297636"/>
          </a:xfrm>
          <a:prstGeom prst="line">
            <a:avLst/>
          </a:prstGeom>
          <a:ln w="44450">
            <a:solidFill>
              <a:srgbClr val="FFFFFF"/>
            </a:solidFill>
          </a:ln>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914400" y="2921508"/>
            <a:ext cx="2377440" cy="502920"/>
          </a:xfrm>
          <a:prstGeom prst="rect">
            <a:avLst/>
          </a:prstGeom>
          <a:noFill/>
        </p:spPr>
        <p:txBody>
          <a:bodyPr wrap="square" anchor="t">
            <a:spAutoFit/>
          </a:bodyPr>
          <a:lstStyle/>
          <a:p>
            <a:pPr algn="ctr">
              <a:lnSpc>
                <a:spcPct val="100000"/>
              </a:lnSpc>
            </a:pPr>
            <a:r>
              <a:rPr sz="1400" b="1">
                <a:solidFill>
                  <a:srgbClr val="1A1C1E"/>
                </a:solidFill>
                <a:latin typeface="Manrope"/>
              </a:rPr>
              <a:t>Barre d'adresse</a:t>
            </a:r>
          </a:p>
          <a:p>
            <a:pPr algn="ctr">
              <a:lnSpc>
                <a:spcPct val="100000"/>
              </a:lnSpc>
            </a:pPr>
            <a:r>
              <a:rPr sz="1400" b="1">
                <a:solidFill>
                  <a:srgbClr val="1A1C1E"/>
                </a:solidFill>
                <a:latin typeface="Manrope"/>
              </a:rPr>
              <a:t>et recherche</a:t>
            </a:r>
          </a:p>
        </p:txBody>
      </p:sp>
      <p:sp>
        <p:nvSpPr>
          <p:cNvPr id="12" name="Oval 11"/>
          <p:cNvSpPr/>
          <p:nvPr/>
        </p:nvSpPr>
        <p:spPr>
          <a:xfrm>
            <a:off x="9349740" y="1394460"/>
            <a:ext cx="1417320" cy="1417320"/>
          </a:xfrm>
          <a:prstGeom prst="ellipse">
            <a:avLst/>
          </a:prstGeom>
          <a:solidFill>
            <a:srgbClr val="1A5F7A"/>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3" name="Rounded Rectangle 12"/>
          <p:cNvSpPr/>
          <p:nvPr/>
        </p:nvSpPr>
        <p:spPr>
          <a:xfrm>
            <a:off x="9519820" y="1805483"/>
            <a:ext cx="481888" cy="595274"/>
          </a:xfrm>
          <a:prstGeom prst="roundRect">
            <a:avLst/>
          </a:prstGeom>
          <a:noFill/>
          <a:ln w="317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ounded Rectangle 13"/>
          <p:cNvSpPr/>
          <p:nvPr/>
        </p:nvSpPr>
        <p:spPr>
          <a:xfrm>
            <a:off x="10115093" y="1805483"/>
            <a:ext cx="481888" cy="595274"/>
          </a:xfrm>
          <a:prstGeom prst="roundRect">
            <a:avLst/>
          </a:prstGeom>
          <a:noFill/>
          <a:ln w="3175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869680" y="2921508"/>
            <a:ext cx="2377440" cy="502920"/>
          </a:xfrm>
          <a:prstGeom prst="rect">
            <a:avLst/>
          </a:prstGeom>
          <a:noFill/>
        </p:spPr>
        <p:txBody>
          <a:bodyPr wrap="square" anchor="t">
            <a:spAutoFit/>
          </a:bodyPr>
          <a:lstStyle/>
          <a:p>
            <a:pPr algn="ctr">
              <a:lnSpc>
                <a:spcPct val="100000"/>
              </a:lnSpc>
            </a:pPr>
            <a:r>
              <a:rPr sz="1400" b="1">
                <a:solidFill>
                  <a:srgbClr val="1A1C1E"/>
                </a:solidFill>
                <a:latin typeface="Manrope"/>
              </a:rPr>
              <a:t>Onglets</a:t>
            </a:r>
          </a:p>
        </p:txBody>
      </p:sp>
      <p:sp>
        <p:nvSpPr>
          <p:cNvPr id="16" name="Oval 15"/>
          <p:cNvSpPr/>
          <p:nvPr/>
        </p:nvSpPr>
        <p:spPr>
          <a:xfrm>
            <a:off x="1394460" y="4594860"/>
            <a:ext cx="1417320" cy="1417320"/>
          </a:xfrm>
          <a:prstGeom prst="ellipse">
            <a:avLst/>
          </a:prstGeom>
          <a:solidFill>
            <a:srgbClr val="663500"/>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17" name="5-Point Star 16"/>
          <p:cNvSpPr/>
          <p:nvPr/>
        </p:nvSpPr>
        <p:spPr>
          <a:xfrm>
            <a:off x="1607059" y="4807459"/>
            <a:ext cx="992123" cy="992123"/>
          </a:xfrm>
          <a:prstGeom prst="star5">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914400" y="6121908"/>
            <a:ext cx="2377440" cy="502920"/>
          </a:xfrm>
          <a:prstGeom prst="rect">
            <a:avLst/>
          </a:prstGeom>
          <a:noFill/>
        </p:spPr>
        <p:txBody>
          <a:bodyPr wrap="square" anchor="t">
            <a:spAutoFit/>
          </a:bodyPr>
          <a:lstStyle/>
          <a:p>
            <a:pPr algn="ctr">
              <a:lnSpc>
                <a:spcPct val="100000"/>
              </a:lnSpc>
            </a:pPr>
            <a:r>
              <a:rPr sz="1400" b="1">
                <a:solidFill>
                  <a:srgbClr val="1A1C1E"/>
                </a:solidFill>
                <a:latin typeface="Manrope"/>
              </a:rPr>
              <a:t>Favoris</a:t>
            </a:r>
          </a:p>
        </p:txBody>
      </p:sp>
      <p:sp>
        <p:nvSpPr>
          <p:cNvPr id="19" name="Oval 18"/>
          <p:cNvSpPr/>
          <p:nvPr/>
        </p:nvSpPr>
        <p:spPr>
          <a:xfrm>
            <a:off x="9349740" y="4594860"/>
            <a:ext cx="1417320" cy="1417320"/>
          </a:xfrm>
          <a:prstGeom prst="ellipse">
            <a:avLst/>
          </a:prstGeom>
          <a:solidFill>
            <a:srgbClr val="6B6F72"/>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000">
                <a:solidFill>
                  <a:srgbClr val="FFFFFF"/>
                </a:solidFill>
                <a:latin typeface="Public Sans"/>
              </a:rPr>
              <a:t>🕒</a:t>
            </a:r>
          </a:p>
        </p:txBody>
      </p:sp>
      <p:sp>
        <p:nvSpPr>
          <p:cNvPr id="20" name="TextBox 19"/>
          <p:cNvSpPr txBox="1"/>
          <p:nvPr/>
        </p:nvSpPr>
        <p:spPr>
          <a:xfrm>
            <a:off x="8869680" y="6121908"/>
            <a:ext cx="2377440" cy="502920"/>
          </a:xfrm>
          <a:prstGeom prst="rect">
            <a:avLst/>
          </a:prstGeom>
          <a:noFill/>
        </p:spPr>
        <p:txBody>
          <a:bodyPr wrap="square" anchor="t">
            <a:spAutoFit/>
          </a:bodyPr>
          <a:lstStyle/>
          <a:p>
            <a:pPr algn="ctr">
              <a:lnSpc>
                <a:spcPct val="100000"/>
              </a:lnSpc>
            </a:pPr>
            <a:r>
              <a:rPr sz="1400" b="1">
                <a:solidFill>
                  <a:srgbClr val="1A1C1E"/>
                </a:solidFill>
                <a:latin typeface="Manrope"/>
              </a:rPr>
              <a:t>Historique</a:t>
            </a:r>
          </a:p>
        </p:txBody>
      </p:sp>
      <p:sp>
        <p:nvSpPr>
          <p:cNvPr id="21" name="Oval 20"/>
          <p:cNvSpPr/>
          <p:nvPr/>
        </p:nvSpPr>
        <p:spPr>
          <a:xfrm>
            <a:off x="5317236" y="2926080"/>
            <a:ext cx="1554480" cy="1554480"/>
          </a:xfrm>
          <a:prstGeom prst="ellipse">
            <a:avLst/>
          </a:prstGeom>
          <a:solidFill>
            <a:srgbClr val="00475E"/>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4000">
                <a:solidFill>
                  <a:srgbClr val="FFFFFF"/>
                </a:solidFill>
                <a:latin typeface="Public Sans"/>
              </a:rPr>
              <a:t>🌐</a:t>
            </a:r>
          </a:p>
        </p:txBody>
      </p:sp>
      <p:sp>
        <p:nvSpPr>
          <p:cNvPr id="22" name="Rectangle 21"/>
          <p:cNvSpPr/>
          <p:nvPr/>
        </p:nvSpPr>
        <p:spPr>
          <a:xfrm>
            <a:off x="4631436" y="4617720"/>
            <a:ext cx="2926080" cy="502920"/>
          </a:xfrm>
          <a:prstGeom prst="rect">
            <a:avLst/>
          </a:prstGeom>
          <a:solidFill>
            <a:srgbClr val="F9F9F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4631436" y="4617720"/>
            <a:ext cx="2926080" cy="502920"/>
          </a:xfrm>
          <a:prstGeom prst="rect">
            <a:avLst/>
          </a:prstGeom>
          <a:noFill/>
        </p:spPr>
        <p:txBody>
          <a:bodyPr wrap="square" anchor="t">
            <a:spAutoFit/>
          </a:bodyPr>
          <a:lstStyle/>
          <a:p>
            <a:pPr algn="ctr">
              <a:lnSpc>
                <a:spcPct val="100000"/>
              </a:lnSpc>
            </a:pPr>
            <a:r>
              <a:rPr sz="1600" b="1">
                <a:solidFill>
                  <a:srgbClr val="00475E"/>
                </a:solidFill>
                <a:latin typeface="Manrope"/>
              </a:rPr>
              <a:t>Navigateur web</a:t>
            </a:r>
          </a:p>
        </p:txBody>
      </p:sp>
      <p:sp>
        <p:nvSpPr>
          <p:cNvPr id="24" name="TextBox 23"/>
          <p:cNvSpPr txBox="1"/>
          <p:nvPr/>
        </p:nvSpPr>
        <p:spPr>
          <a:xfrm>
            <a:off x="640080" y="6473952"/>
            <a:ext cx="6400800" cy="292608"/>
          </a:xfrm>
          <a:prstGeom prst="rect">
            <a:avLst/>
          </a:prstGeom>
          <a:noFill/>
        </p:spPr>
        <p:txBody>
          <a:bodyPr wrap="square" anchor="t">
            <a:spAutoFit/>
          </a:bodyPr>
          <a:lstStyle/>
          <a:p>
            <a:pPr algn="l">
              <a:lnSpc>
                <a:spcPct val="100000"/>
              </a:lnSpc>
            </a:pPr>
            <a:r>
              <a:rPr sz="900" b="0">
                <a:solidFill>
                  <a:srgbClr val="6B6F72"/>
                </a:solidFill>
                <a:latin typeface="Public Sans"/>
              </a:rPr>
              <a:t>Immigrants Nous Sommes Inc. — Cours informatique de base · Semaine 2</a:t>
            </a:r>
          </a:p>
        </p:txBody>
      </p:sp>
      <p:sp>
        <p:nvSpPr>
          <p:cNvPr id="25" name="TextBox 24"/>
          <p:cNvSpPr txBox="1"/>
          <p:nvPr/>
        </p:nvSpPr>
        <p:spPr>
          <a:xfrm>
            <a:off x="11247120" y="6473952"/>
            <a:ext cx="457200" cy="292608"/>
          </a:xfrm>
          <a:prstGeom prst="rect">
            <a:avLst/>
          </a:prstGeom>
          <a:noFill/>
        </p:spPr>
        <p:txBody>
          <a:bodyPr wrap="square" anchor="t">
            <a:spAutoFit/>
          </a:bodyPr>
          <a:lstStyle/>
          <a:p>
            <a:pPr algn="r">
              <a:lnSpc>
                <a:spcPct val="100000"/>
              </a:lnSpc>
            </a:pPr>
            <a:r>
              <a:rPr sz="900" b="0">
                <a:solidFill>
                  <a:srgbClr val="6B6F72"/>
                </a:solidFill>
                <a:latin typeface="Public Sans"/>
              </a:rPr>
              <a:t>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9F9FB"/>
        </a:solidFill>
        <a:effectLst/>
      </p:bgPr>
    </p:bg>
    <p:spTree>
      <p:nvGrpSpPr>
        <p:cNvPr id="1" name=""/>
        <p:cNvGrpSpPr/>
        <p:nvPr/>
      </p:nvGrpSpPr>
      <p:grpSpPr/>
      <p:sp>
        <p:nvSpPr>
          <p:cNvPr id="2" name="TextBox 1"/>
          <p:cNvSpPr txBox="1"/>
          <p:nvPr/>
        </p:nvSpPr>
        <p:spPr>
          <a:xfrm>
            <a:off x="640080" y="365760"/>
            <a:ext cx="8229600" cy="457200"/>
          </a:xfrm>
          <a:prstGeom prst="rect">
            <a:avLst/>
          </a:prstGeom>
          <a:noFill/>
        </p:spPr>
        <p:txBody>
          <a:bodyPr wrap="square" anchor="t">
            <a:spAutoFit/>
          </a:bodyPr>
          <a:lstStyle/>
          <a:p>
            <a:pPr algn="l">
              <a:lnSpc>
                <a:spcPct val="100000"/>
              </a:lnSpc>
            </a:pPr>
            <a:r>
              <a:rPr sz="1300" b="1">
                <a:solidFill>
                  <a:srgbClr val="006A68"/>
                </a:solidFill>
                <a:latin typeface="Manrope"/>
              </a:rPr>
              <a:t>CONTENU · 2 SUR 3</a:t>
            </a:r>
          </a:p>
        </p:txBody>
      </p:sp>
      <p:sp>
        <p:nvSpPr>
          <p:cNvPr id="3" name="TextBox 2"/>
          <p:cNvSpPr txBox="1"/>
          <p:nvPr/>
        </p:nvSpPr>
        <p:spPr>
          <a:xfrm>
            <a:off x="640080" y="749808"/>
            <a:ext cx="10881360" cy="822960"/>
          </a:xfrm>
          <a:prstGeom prst="rect">
            <a:avLst/>
          </a:prstGeom>
          <a:noFill/>
        </p:spPr>
        <p:txBody>
          <a:bodyPr wrap="square" anchor="t">
            <a:spAutoFit/>
          </a:bodyPr>
          <a:lstStyle/>
          <a:p>
            <a:pPr algn="l">
              <a:lnSpc>
                <a:spcPct val="100000"/>
              </a:lnSpc>
            </a:pPr>
            <a:r>
              <a:rPr sz="3000" b="1">
                <a:solidFill>
                  <a:srgbClr val="00475E"/>
                </a:solidFill>
                <a:latin typeface="Manrope"/>
              </a:rPr>
              <a:t>Faire une recherche</a:t>
            </a:r>
          </a:p>
        </p:txBody>
      </p:sp>
      <p:cxnSp>
        <p:nvCxnSpPr>
          <p:cNvPr id="4" name="Connector 3"/>
          <p:cNvCxnSpPr/>
          <p:nvPr/>
        </p:nvCxnSpPr>
        <p:spPr>
          <a:xfrm flipH="1" flipV="1">
            <a:off x="2103120" y="2103120"/>
            <a:ext cx="3991356" cy="1600200"/>
          </a:xfrm>
          <a:prstGeom prst="curvedConnector3">
            <a:avLst/>
          </a:prstGeom>
          <a:ln w="28575">
            <a:solidFill>
              <a:srgbClr val="006A68"/>
            </a:solidFill>
          </a:ln>
        </p:spPr>
        <p:style>
          <a:lnRef idx="2">
            <a:schemeClr val="accent1"/>
          </a:lnRef>
          <a:fillRef idx="0">
            <a:schemeClr val="accent1"/>
          </a:fillRef>
          <a:effectRef idx="1">
            <a:schemeClr val="accent1"/>
          </a:effectRef>
          <a:fontRef idx="minor">
            <a:schemeClr val="tx1"/>
          </a:fontRef>
        </p:style>
      </p:cxnSp>
      <p:cxnSp>
        <p:nvCxnSpPr>
          <p:cNvPr id="5" name="Connector 4"/>
          <p:cNvCxnSpPr/>
          <p:nvPr/>
        </p:nvCxnSpPr>
        <p:spPr>
          <a:xfrm flipV="1">
            <a:off x="6094476" y="2103120"/>
            <a:ext cx="3963924" cy="1600200"/>
          </a:xfrm>
          <a:prstGeom prst="curvedConnector3">
            <a:avLst/>
          </a:prstGeom>
          <a:ln w="28575">
            <a:solidFill>
              <a:srgbClr val="1A5F7A"/>
            </a:solidFill>
          </a:ln>
        </p:spPr>
        <p:style>
          <a:lnRef idx="2">
            <a:schemeClr val="accent1"/>
          </a:lnRef>
          <a:fillRef idx="0">
            <a:schemeClr val="accent1"/>
          </a:fillRef>
          <a:effectRef idx="1">
            <a:schemeClr val="accent1"/>
          </a:effectRef>
          <a:fontRef idx="minor">
            <a:schemeClr val="tx1"/>
          </a:fontRef>
        </p:style>
      </p:cxnSp>
      <p:cxnSp>
        <p:nvCxnSpPr>
          <p:cNvPr id="6" name="Connector 5"/>
          <p:cNvCxnSpPr/>
          <p:nvPr/>
        </p:nvCxnSpPr>
        <p:spPr>
          <a:xfrm>
            <a:off x="6094476" y="3703320"/>
            <a:ext cx="0" cy="1874520"/>
          </a:xfrm>
          <a:prstGeom prst="curvedConnector3">
            <a:avLst/>
          </a:prstGeom>
          <a:ln w="28575">
            <a:solidFill>
              <a:srgbClr val="663500"/>
            </a:solidFill>
          </a:ln>
        </p:spPr>
        <p:style>
          <a:lnRef idx="2">
            <a:schemeClr val="accent1"/>
          </a:lnRef>
          <a:fillRef idx="0">
            <a:schemeClr val="accent1"/>
          </a:fillRef>
          <a:effectRef idx="1">
            <a:schemeClr val="accent1"/>
          </a:effectRef>
          <a:fontRef idx="minor">
            <a:schemeClr val="tx1"/>
          </a:fontRef>
        </p:style>
      </p:cxnSp>
      <p:sp>
        <p:nvSpPr>
          <p:cNvPr id="7" name="Oval 6"/>
          <p:cNvSpPr/>
          <p:nvPr/>
        </p:nvSpPr>
        <p:spPr>
          <a:xfrm>
            <a:off x="1485900" y="1485900"/>
            <a:ext cx="1234440" cy="1234440"/>
          </a:xfrm>
          <a:prstGeom prst="ellipse">
            <a:avLst/>
          </a:prstGeom>
          <a:solidFill>
            <a:srgbClr val="006A68"/>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000">
                <a:solidFill>
                  <a:srgbClr val="FFFFFF"/>
                </a:solidFill>
                <a:latin typeface="Public Sans"/>
              </a:rPr>
              <a:t>⌨️</a:t>
            </a:r>
          </a:p>
        </p:txBody>
      </p:sp>
      <p:sp>
        <p:nvSpPr>
          <p:cNvPr id="8" name="TextBox 7"/>
          <p:cNvSpPr txBox="1"/>
          <p:nvPr/>
        </p:nvSpPr>
        <p:spPr>
          <a:xfrm>
            <a:off x="914400" y="2830068"/>
            <a:ext cx="2377440" cy="502920"/>
          </a:xfrm>
          <a:prstGeom prst="rect">
            <a:avLst/>
          </a:prstGeom>
          <a:noFill/>
        </p:spPr>
        <p:txBody>
          <a:bodyPr wrap="square" anchor="t">
            <a:spAutoFit/>
          </a:bodyPr>
          <a:lstStyle/>
          <a:p>
            <a:pPr algn="ctr">
              <a:lnSpc>
                <a:spcPct val="100000"/>
              </a:lnSpc>
            </a:pPr>
            <a:r>
              <a:rPr sz="1400" b="1">
                <a:solidFill>
                  <a:srgbClr val="1A1C1E"/>
                </a:solidFill>
                <a:latin typeface="Manrope"/>
              </a:rPr>
              <a:t>Mots-clés</a:t>
            </a:r>
          </a:p>
        </p:txBody>
      </p:sp>
      <p:sp>
        <p:nvSpPr>
          <p:cNvPr id="9" name="Oval 8"/>
          <p:cNvSpPr/>
          <p:nvPr/>
        </p:nvSpPr>
        <p:spPr>
          <a:xfrm>
            <a:off x="9441180" y="1485900"/>
            <a:ext cx="1234440" cy="1234440"/>
          </a:xfrm>
          <a:prstGeom prst="ellipse">
            <a:avLst/>
          </a:prstGeom>
          <a:solidFill>
            <a:srgbClr val="1A5F7A"/>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000">
                <a:solidFill>
                  <a:srgbClr val="FFFFFF"/>
                </a:solidFill>
                <a:latin typeface="Public Sans"/>
              </a:rPr>
              <a:t>📃</a:t>
            </a:r>
          </a:p>
        </p:txBody>
      </p:sp>
      <p:sp>
        <p:nvSpPr>
          <p:cNvPr id="10" name="TextBox 9"/>
          <p:cNvSpPr txBox="1"/>
          <p:nvPr/>
        </p:nvSpPr>
        <p:spPr>
          <a:xfrm>
            <a:off x="8869680" y="2830068"/>
            <a:ext cx="2377440" cy="502920"/>
          </a:xfrm>
          <a:prstGeom prst="rect">
            <a:avLst/>
          </a:prstGeom>
          <a:noFill/>
        </p:spPr>
        <p:txBody>
          <a:bodyPr wrap="square" anchor="t">
            <a:spAutoFit/>
          </a:bodyPr>
          <a:lstStyle/>
          <a:p>
            <a:pPr algn="ctr">
              <a:lnSpc>
                <a:spcPct val="100000"/>
              </a:lnSpc>
            </a:pPr>
            <a:r>
              <a:rPr sz="1400" b="1">
                <a:solidFill>
                  <a:srgbClr val="1A1C1E"/>
                </a:solidFill>
                <a:latin typeface="Manrope"/>
              </a:rPr>
              <a:t>Résultats</a:t>
            </a:r>
          </a:p>
        </p:txBody>
      </p:sp>
      <p:sp>
        <p:nvSpPr>
          <p:cNvPr id="11" name="Oval 10"/>
          <p:cNvSpPr/>
          <p:nvPr/>
        </p:nvSpPr>
        <p:spPr>
          <a:xfrm>
            <a:off x="5477256" y="4960620"/>
            <a:ext cx="1234440" cy="1234440"/>
          </a:xfrm>
          <a:prstGeom prst="ellipse">
            <a:avLst/>
          </a:prstGeom>
          <a:solidFill>
            <a:srgbClr val="663500"/>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000">
                <a:solidFill>
                  <a:srgbClr val="FFFFFF"/>
                </a:solidFill>
                <a:latin typeface="Public Sans"/>
              </a:rPr>
              <a:t>⚠️</a:t>
            </a:r>
          </a:p>
        </p:txBody>
      </p:sp>
      <p:sp>
        <p:nvSpPr>
          <p:cNvPr id="12" name="TextBox 11"/>
          <p:cNvSpPr txBox="1"/>
          <p:nvPr/>
        </p:nvSpPr>
        <p:spPr>
          <a:xfrm>
            <a:off x="4905756" y="6304788"/>
            <a:ext cx="2377440" cy="502920"/>
          </a:xfrm>
          <a:prstGeom prst="rect">
            <a:avLst/>
          </a:prstGeom>
          <a:noFill/>
        </p:spPr>
        <p:txBody>
          <a:bodyPr wrap="square" anchor="t">
            <a:spAutoFit/>
          </a:bodyPr>
          <a:lstStyle/>
          <a:p>
            <a:pPr algn="ctr">
              <a:lnSpc>
                <a:spcPct val="100000"/>
              </a:lnSpc>
            </a:pPr>
            <a:r>
              <a:rPr sz="1400" b="1">
                <a:solidFill>
                  <a:srgbClr val="1A1C1E"/>
                </a:solidFill>
                <a:latin typeface="Manrope"/>
              </a:rPr>
              <a:t>Annonce vs</a:t>
            </a:r>
          </a:p>
          <a:p>
            <a:pPr algn="ctr">
              <a:lnSpc>
                <a:spcPct val="100000"/>
              </a:lnSpc>
            </a:pPr>
            <a:r>
              <a:rPr sz="1400" b="1">
                <a:solidFill>
                  <a:srgbClr val="1A1C1E"/>
                </a:solidFill>
                <a:latin typeface="Manrope"/>
              </a:rPr>
              <a:t>résultat réel</a:t>
            </a:r>
          </a:p>
        </p:txBody>
      </p:sp>
      <p:sp>
        <p:nvSpPr>
          <p:cNvPr id="13" name="Oval 12"/>
          <p:cNvSpPr/>
          <p:nvPr/>
        </p:nvSpPr>
        <p:spPr>
          <a:xfrm>
            <a:off x="5317236" y="2926080"/>
            <a:ext cx="1554480" cy="1554480"/>
          </a:xfrm>
          <a:prstGeom prst="ellipse">
            <a:avLst/>
          </a:prstGeom>
          <a:solidFill>
            <a:srgbClr val="00475E"/>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4000">
                <a:solidFill>
                  <a:srgbClr val="FFFFFF"/>
                </a:solidFill>
                <a:latin typeface="Public Sans"/>
              </a:rPr>
              <a:t>🔍</a:t>
            </a:r>
          </a:p>
        </p:txBody>
      </p:sp>
      <p:sp>
        <p:nvSpPr>
          <p:cNvPr id="14" name="Rectangle 13"/>
          <p:cNvSpPr/>
          <p:nvPr/>
        </p:nvSpPr>
        <p:spPr>
          <a:xfrm>
            <a:off x="4631436" y="4617720"/>
            <a:ext cx="2926080" cy="502920"/>
          </a:xfrm>
          <a:prstGeom prst="rect">
            <a:avLst/>
          </a:prstGeom>
          <a:solidFill>
            <a:srgbClr val="F9F9F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4631436" y="4617720"/>
            <a:ext cx="2926080" cy="502920"/>
          </a:xfrm>
          <a:prstGeom prst="rect">
            <a:avLst/>
          </a:prstGeom>
          <a:noFill/>
        </p:spPr>
        <p:txBody>
          <a:bodyPr wrap="square" anchor="t">
            <a:spAutoFit/>
          </a:bodyPr>
          <a:lstStyle/>
          <a:p>
            <a:pPr algn="ctr">
              <a:lnSpc>
                <a:spcPct val="100000"/>
              </a:lnSpc>
            </a:pPr>
            <a:r>
              <a:rPr sz="1600" b="1">
                <a:solidFill>
                  <a:srgbClr val="00475E"/>
                </a:solidFill>
                <a:latin typeface="Manrope"/>
              </a:rPr>
              <a:t>Faire une recherche</a:t>
            </a:r>
          </a:p>
        </p:txBody>
      </p:sp>
      <p:sp>
        <p:nvSpPr>
          <p:cNvPr id="16" name="TextBox 15"/>
          <p:cNvSpPr txBox="1"/>
          <p:nvPr/>
        </p:nvSpPr>
        <p:spPr>
          <a:xfrm>
            <a:off x="640080" y="6473952"/>
            <a:ext cx="6400800" cy="292608"/>
          </a:xfrm>
          <a:prstGeom prst="rect">
            <a:avLst/>
          </a:prstGeom>
          <a:noFill/>
        </p:spPr>
        <p:txBody>
          <a:bodyPr wrap="square" anchor="t">
            <a:spAutoFit/>
          </a:bodyPr>
          <a:lstStyle/>
          <a:p>
            <a:pPr algn="l">
              <a:lnSpc>
                <a:spcPct val="100000"/>
              </a:lnSpc>
            </a:pPr>
            <a:r>
              <a:rPr sz="900" b="0">
                <a:solidFill>
                  <a:srgbClr val="6B6F72"/>
                </a:solidFill>
                <a:latin typeface="Public Sans"/>
              </a:rPr>
              <a:t>Immigrants Nous Sommes Inc. — Cours informatique de base · Semaine 2</a:t>
            </a:r>
          </a:p>
        </p:txBody>
      </p:sp>
      <p:sp>
        <p:nvSpPr>
          <p:cNvPr id="17" name="TextBox 16"/>
          <p:cNvSpPr txBox="1"/>
          <p:nvPr/>
        </p:nvSpPr>
        <p:spPr>
          <a:xfrm>
            <a:off x="11247120" y="6473952"/>
            <a:ext cx="457200" cy="292608"/>
          </a:xfrm>
          <a:prstGeom prst="rect">
            <a:avLst/>
          </a:prstGeom>
          <a:noFill/>
        </p:spPr>
        <p:txBody>
          <a:bodyPr wrap="square" anchor="t">
            <a:spAutoFit/>
          </a:bodyPr>
          <a:lstStyle/>
          <a:p>
            <a:pPr algn="r">
              <a:lnSpc>
                <a:spcPct val="100000"/>
              </a:lnSpc>
            </a:pPr>
            <a:r>
              <a:rPr sz="900" b="0">
                <a:solidFill>
                  <a:srgbClr val="6B6F72"/>
                </a:solidFill>
                <a:latin typeface="Public Sans"/>
              </a:rPr>
              <a:t>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9F9FB"/>
        </a:solidFill>
        <a:effectLst/>
      </p:bgPr>
    </p:bg>
    <p:spTree>
      <p:nvGrpSpPr>
        <p:cNvPr id="1" name=""/>
        <p:cNvGrpSpPr/>
        <p:nvPr/>
      </p:nvGrpSpPr>
      <p:grpSpPr/>
      <p:sp>
        <p:nvSpPr>
          <p:cNvPr id="2" name="TextBox 1"/>
          <p:cNvSpPr txBox="1"/>
          <p:nvPr/>
        </p:nvSpPr>
        <p:spPr>
          <a:xfrm>
            <a:off x="640080" y="365760"/>
            <a:ext cx="8229600" cy="457200"/>
          </a:xfrm>
          <a:prstGeom prst="rect">
            <a:avLst/>
          </a:prstGeom>
          <a:noFill/>
        </p:spPr>
        <p:txBody>
          <a:bodyPr wrap="square" anchor="t">
            <a:spAutoFit/>
          </a:bodyPr>
          <a:lstStyle/>
          <a:p>
            <a:pPr algn="l">
              <a:lnSpc>
                <a:spcPct val="100000"/>
              </a:lnSpc>
            </a:pPr>
            <a:r>
              <a:rPr sz="1300" b="1">
                <a:solidFill>
                  <a:srgbClr val="006A68"/>
                </a:solidFill>
                <a:latin typeface="Manrope"/>
              </a:rPr>
              <a:t>CONTENU · 3 SUR 3</a:t>
            </a:r>
          </a:p>
        </p:txBody>
      </p:sp>
      <p:sp>
        <p:nvSpPr>
          <p:cNvPr id="3" name="TextBox 2"/>
          <p:cNvSpPr txBox="1"/>
          <p:nvPr/>
        </p:nvSpPr>
        <p:spPr>
          <a:xfrm>
            <a:off x="640080" y="749808"/>
            <a:ext cx="10881360" cy="822960"/>
          </a:xfrm>
          <a:prstGeom prst="rect">
            <a:avLst/>
          </a:prstGeom>
          <a:noFill/>
        </p:spPr>
        <p:txBody>
          <a:bodyPr wrap="square" anchor="t">
            <a:spAutoFit/>
          </a:bodyPr>
          <a:lstStyle/>
          <a:p>
            <a:pPr algn="l">
              <a:lnSpc>
                <a:spcPct val="100000"/>
              </a:lnSpc>
            </a:pPr>
            <a:r>
              <a:rPr sz="3000" b="1">
                <a:solidFill>
                  <a:srgbClr val="00475E"/>
                </a:solidFill>
                <a:latin typeface="Manrope"/>
              </a:rPr>
              <a:t>Naviguer en sécurité</a:t>
            </a:r>
          </a:p>
        </p:txBody>
      </p:sp>
      <p:cxnSp>
        <p:nvCxnSpPr>
          <p:cNvPr id="4" name="Connector 3"/>
          <p:cNvCxnSpPr/>
          <p:nvPr/>
        </p:nvCxnSpPr>
        <p:spPr>
          <a:xfrm flipH="1" flipV="1">
            <a:off x="2103120" y="2103120"/>
            <a:ext cx="3991356" cy="1600200"/>
          </a:xfrm>
          <a:prstGeom prst="curvedConnector3">
            <a:avLst/>
          </a:prstGeom>
          <a:ln w="28575">
            <a:solidFill>
              <a:srgbClr val="006A68"/>
            </a:solidFill>
          </a:ln>
        </p:spPr>
        <p:style>
          <a:lnRef idx="2">
            <a:schemeClr val="accent1"/>
          </a:lnRef>
          <a:fillRef idx="0">
            <a:schemeClr val="accent1"/>
          </a:fillRef>
          <a:effectRef idx="1">
            <a:schemeClr val="accent1"/>
          </a:effectRef>
          <a:fontRef idx="minor">
            <a:schemeClr val="tx1"/>
          </a:fontRef>
        </p:style>
      </p:cxnSp>
      <p:cxnSp>
        <p:nvCxnSpPr>
          <p:cNvPr id="5" name="Connector 4"/>
          <p:cNvCxnSpPr/>
          <p:nvPr/>
        </p:nvCxnSpPr>
        <p:spPr>
          <a:xfrm flipV="1">
            <a:off x="6094476" y="2103120"/>
            <a:ext cx="3963924" cy="1600200"/>
          </a:xfrm>
          <a:prstGeom prst="curvedConnector3">
            <a:avLst/>
          </a:prstGeom>
          <a:ln w="28575">
            <a:solidFill>
              <a:srgbClr val="1A5F7A"/>
            </a:solidFill>
          </a:ln>
        </p:spPr>
        <p:style>
          <a:lnRef idx="2">
            <a:schemeClr val="accent1"/>
          </a:lnRef>
          <a:fillRef idx="0">
            <a:schemeClr val="accent1"/>
          </a:fillRef>
          <a:effectRef idx="1">
            <a:schemeClr val="accent1"/>
          </a:effectRef>
          <a:fontRef idx="minor">
            <a:schemeClr val="tx1"/>
          </a:fontRef>
        </p:style>
      </p:cxnSp>
      <p:cxnSp>
        <p:nvCxnSpPr>
          <p:cNvPr id="6" name="Connector 5"/>
          <p:cNvCxnSpPr/>
          <p:nvPr/>
        </p:nvCxnSpPr>
        <p:spPr>
          <a:xfrm>
            <a:off x="6094476" y="3703320"/>
            <a:ext cx="0" cy="1874520"/>
          </a:xfrm>
          <a:prstGeom prst="curvedConnector3">
            <a:avLst/>
          </a:prstGeom>
          <a:ln w="28575">
            <a:solidFill>
              <a:srgbClr val="663500"/>
            </a:solidFill>
          </a:ln>
        </p:spPr>
        <p:style>
          <a:lnRef idx="2">
            <a:schemeClr val="accent1"/>
          </a:lnRef>
          <a:fillRef idx="0">
            <a:schemeClr val="accent1"/>
          </a:fillRef>
          <a:effectRef idx="1">
            <a:schemeClr val="accent1"/>
          </a:effectRef>
          <a:fontRef idx="minor">
            <a:schemeClr val="tx1"/>
          </a:fontRef>
        </p:style>
      </p:cxnSp>
      <p:sp>
        <p:nvSpPr>
          <p:cNvPr id="7" name="Oval 6"/>
          <p:cNvSpPr/>
          <p:nvPr/>
        </p:nvSpPr>
        <p:spPr>
          <a:xfrm>
            <a:off x="1485900" y="1485900"/>
            <a:ext cx="1234440" cy="1234440"/>
          </a:xfrm>
          <a:prstGeom prst="ellipse">
            <a:avLst/>
          </a:prstGeom>
          <a:solidFill>
            <a:srgbClr val="006A68"/>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p>
        </p:txBody>
      </p:sp>
      <p:sp>
        <p:nvSpPr>
          <p:cNvPr id="8" name="Rounded Rectangle 7"/>
          <p:cNvSpPr/>
          <p:nvPr/>
        </p:nvSpPr>
        <p:spPr>
          <a:xfrm>
            <a:off x="1819199" y="2040164"/>
            <a:ext cx="567842" cy="419709"/>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Arc 8"/>
          <p:cNvSpPr/>
          <p:nvPr/>
        </p:nvSpPr>
        <p:spPr>
          <a:xfrm>
            <a:off x="1917954" y="1694521"/>
            <a:ext cx="370332" cy="691286"/>
          </a:xfrm>
          <a:prstGeom prst="arc">
            <a:avLst>
              <a:gd name="adj1" fmla="val -9000000"/>
              <a:gd name="adj2" fmla="val 0"/>
            </a:avLst>
          </a:prstGeom>
          <a:noFill/>
          <a:ln w="38100">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Oval 9"/>
          <p:cNvSpPr/>
          <p:nvPr/>
        </p:nvSpPr>
        <p:spPr>
          <a:xfrm>
            <a:off x="2053743" y="2166076"/>
            <a:ext cx="98755" cy="98755"/>
          </a:xfrm>
          <a:prstGeom prst="ellipse">
            <a:avLst/>
          </a:prstGeom>
          <a:solidFill>
            <a:srgbClr val="0047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914400" y="2830068"/>
            <a:ext cx="2377440" cy="502920"/>
          </a:xfrm>
          <a:prstGeom prst="rect">
            <a:avLst/>
          </a:prstGeom>
          <a:noFill/>
        </p:spPr>
        <p:txBody>
          <a:bodyPr wrap="square" anchor="t">
            <a:spAutoFit/>
          </a:bodyPr>
          <a:lstStyle/>
          <a:p>
            <a:pPr algn="ctr">
              <a:lnSpc>
                <a:spcPct val="100000"/>
              </a:lnSpc>
            </a:pPr>
            <a:r>
              <a:rPr sz="1400" b="1">
                <a:solidFill>
                  <a:srgbClr val="1A1C1E"/>
                </a:solidFill>
                <a:latin typeface="Manrope"/>
              </a:rPr>
              <a:t>Cadenas et https</a:t>
            </a:r>
          </a:p>
        </p:txBody>
      </p:sp>
      <p:sp>
        <p:nvSpPr>
          <p:cNvPr id="12" name="Oval 11"/>
          <p:cNvSpPr/>
          <p:nvPr/>
        </p:nvSpPr>
        <p:spPr>
          <a:xfrm>
            <a:off x="9441180" y="1485900"/>
            <a:ext cx="1234440" cy="1234440"/>
          </a:xfrm>
          <a:prstGeom prst="ellipse">
            <a:avLst/>
          </a:prstGeom>
          <a:solidFill>
            <a:srgbClr val="1A5F7A"/>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000">
                <a:solidFill>
                  <a:srgbClr val="FFFFFF"/>
                </a:solidFill>
                <a:latin typeface="Public Sans"/>
              </a:rPr>
              <a:t>🪟</a:t>
            </a:r>
          </a:p>
        </p:txBody>
      </p:sp>
      <p:sp>
        <p:nvSpPr>
          <p:cNvPr id="13" name="TextBox 12"/>
          <p:cNvSpPr txBox="1"/>
          <p:nvPr/>
        </p:nvSpPr>
        <p:spPr>
          <a:xfrm>
            <a:off x="8869680" y="2830068"/>
            <a:ext cx="2377440" cy="502920"/>
          </a:xfrm>
          <a:prstGeom prst="rect">
            <a:avLst/>
          </a:prstGeom>
          <a:noFill/>
        </p:spPr>
        <p:txBody>
          <a:bodyPr wrap="square" anchor="t">
            <a:spAutoFit/>
          </a:bodyPr>
          <a:lstStyle/>
          <a:p>
            <a:pPr algn="ctr">
              <a:lnSpc>
                <a:spcPct val="100000"/>
              </a:lnSpc>
            </a:pPr>
            <a:r>
              <a:rPr sz="1400" b="1">
                <a:solidFill>
                  <a:srgbClr val="1A1C1E"/>
                </a:solidFill>
                <a:latin typeface="Manrope"/>
              </a:rPr>
              <a:t>Fenêtre suspecte</a:t>
            </a:r>
          </a:p>
        </p:txBody>
      </p:sp>
      <p:sp>
        <p:nvSpPr>
          <p:cNvPr id="14" name="Oval 13"/>
          <p:cNvSpPr/>
          <p:nvPr/>
        </p:nvSpPr>
        <p:spPr>
          <a:xfrm>
            <a:off x="5477256" y="4960620"/>
            <a:ext cx="1234440" cy="1234440"/>
          </a:xfrm>
          <a:prstGeom prst="ellipse">
            <a:avLst/>
          </a:prstGeom>
          <a:solidFill>
            <a:srgbClr val="663500"/>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000">
                <a:solidFill>
                  <a:srgbClr val="FFFFFF"/>
                </a:solidFill>
                <a:latin typeface="Public Sans"/>
              </a:rPr>
              <a:t>⬇️</a:t>
            </a:r>
          </a:p>
        </p:txBody>
      </p:sp>
      <p:sp>
        <p:nvSpPr>
          <p:cNvPr id="15" name="TextBox 14"/>
          <p:cNvSpPr txBox="1"/>
          <p:nvPr/>
        </p:nvSpPr>
        <p:spPr>
          <a:xfrm>
            <a:off x="4905756" y="6304788"/>
            <a:ext cx="2377440" cy="502920"/>
          </a:xfrm>
          <a:prstGeom prst="rect">
            <a:avLst/>
          </a:prstGeom>
          <a:noFill/>
        </p:spPr>
        <p:txBody>
          <a:bodyPr wrap="square" anchor="t">
            <a:spAutoFit/>
          </a:bodyPr>
          <a:lstStyle/>
          <a:p>
            <a:pPr algn="ctr">
              <a:lnSpc>
                <a:spcPct val="100000"/>
              </a:lnSpc>
            </a:pPr>
            <a:r>
              <a:rPr sz="1400" b="1">
                <a:solidFill>
                  <a:srgbClr val="1A1C1E"/>
                </a:solidFill>
                <a:latin typeface="Manrope"/>
              </a:rPr>
              <a:t>Téléchargement</a:t>
            </a:r>
          </a:p>
          <a:p>
            <a:pPr algn="ctr">
              <a:lnSpc>
                <a:spcPct val="100000"/>
              </a:lnSpc>
            </a:pPr>
            <a:r>
              <a:rPr sz="1400" b="1">
                <a:solidFill>
                  <a:srgbClr val="1A1C1E"/>
                </a:solidFill>
                <a:latin typeface="Manrope"/>
              </a:rPr>
              <a:t>inconnu</a:t>
            </a:r>
          </a:p>
        </p:txBody>
      </p:sp>
      <p:sp>
        <p:nvSpPr>
          <p:cNvPr id="16" name="Oval 15"/>
          <p:cNvSpPr/>
          <p:nvPr/>
        </p:nvSpPr>
        <p:spPr>
          <a:xfrm>
            <a:off x="5317236" y="2926080"/>
            <a:ext cx="1554480" cy="1554480"/>
          </a:xfrm>
          <a:prstGeom prst="ellipse">
            <a:avLst/>
          </a:prstGeom>
          <a:solidFill>
            <a:srgbClr val="00475E"/>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4000">
                <a:solidFill>
                  <a:srgbClr val="FFFFFF"/>
                </a:solidFill>
                <a:latin typeface="Public Sans"/>
              </a:rPr>
              <a:t>🛡️</a:t>
            </a:r>
          </a:p>
        </p:txBody>
      </p:sp>
      <p:sp>
        <p:nvSpPr>
          <p:cNvPr id="17" name="Rectangle 16"/>
          <p:cNvSpPr/>
          <p:nvPr/>
        </p:nvSpPr>
        <p:spPr>
          <a:xfrm>
            <a:off x="4631436" y="4617720"/>
            <a:ext cx="2926080" cy="502920"/>
          </a:xfrm>
          <a:prstGeom prst="rect">
            <a:avLst/>
          </a:prstGeom>
          <a:solidFill>
            <a:srgbClr val="F9F9F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4631436" y="4617720"/>
            <a:ext cx="2926080" cy="502920"/>
          </a:xfrm>
          <a:prstGeom prst="rect">
            <a:avLst/>
          </a:prstGeom>
          <a:noFill/>
        </p:spPr>
        <p:txBody>
          <a:bodyPr wrap="square" anchor="t">
            <a:spAutoFit/>
          </a:bodyPr>
          <a:lstStyle/>
          <a:p>
            <a:pPr algn="ctr">
              <a:lnSpc>
                <a:spcPct val="100000"/>
              </a:lnSpc>
            </a:pPr>
            <a:r>
              <a:rPr sz="1600" b="1">
                <a:solidFill>
                  <a:srgbClr val="00475E"/>
                </a:solidFill>
                <a:latin typeface="Manrope"/>
              </a:rPr>
              <a:t>Naviguer en sécurité</a:t>
            </a:r>
          </a:p>
        </p:txBody>
      </p:sp>
      <p:sp>
        <p:nvSpPr>
          <p:cNvPr id="19" name="TextBox 18"/>
          <p:cNvSpPr txBox="1"/>
          <p:nvPr/>
        </p:nvSpPr>
        <p:spPr>
          <a:xfrm>
            <a:off x="640080" y="6473952"/>
            <a:ext cx="6400800" cy="292608"/>
          </a:xfrm>
          <a:prstGeom prst="rect">
            <a:avLst/>
          </a:prstGeom>
          <a:noFill/>
        </p:spPr>
        <p:txBody>
          <a:bodyPr wrap="square" anchor="t">
            <a:spAutoFit/>
          </a:bodyPr>
          <a:lstStyle/>
          <a:p>
            <a:pPr algn="l">
              <a:lnSpc>
                <a:spcPct val="100000"/>
              </a:lnSpc>
            </a:pPr>
            <a:r>
              <a:rPr sz="900" b="0">
                <a:solidFill>
                  <a:srgbClr val="6B6F72"/>
                </a:solidFill>
                <a:latin typeface="Public Sans"/>
              </a:rPr>
              <a:t>Immigrants Nous Sommes Inc. — Cours informatique de base · Semaine 2</a:t>
            </a:r>
          </a:p>
        </p:txBody>
      </p:sp>
      <p:sp>
        <p:nvSpPr>
          <p:cNvPr id="20" name="TextBox 19"/>
          <p:cNvSpPr txBox="1"/>
          <p:nvPr/>
        </p:nvSpPr>
        <p:spPr>
          <a:xfrm>
            <a:off x="11247120" y="6473952"/>
            <a:ext cx="457200" cy="292608"/>
          </a:xfrm>
          <a:prstGeom prst="rect">
            <a:avLst/>
          </a:prstGeom>
          <a:noFill/>
        </p:spPr>
        <p:txBody>
          <a:bodyPr wrap="square" anchor="t">
            <a:spAutoFit/>
          </a:bodyPr>
          <a:lstStyle/>
          <a:p>
            <a:pPr algn="r">
              <a:lnSpc>
                <a:spcPct val="100000"/>
              </a:lnSpc>
            </a:pPr>
            <a:r>
              <a:rPr sz="900" b="0">
                <a:solidFill>
                  <a:srgbClr val="6B6F72"/>
                </a:solidFill>
                <a:latin typeface="Public Sans"/>
              </a:rPr>
              <a:t>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9F9FB"/>
        </a:solidFill>
        <a:effectLst/>
      </p:bgPr>
    </p:bg>
    <p:spTree>
      <p:nvGrpSpPr>
        <p:cNvPr id="1" name=""/>
        <p:cNvGrpSpPr/>
        <p:nvPr/>
      </p:nvGrpSpPr>
      <p:grpSpPr/>
      <p:sp>
        <p:nvSpPr>
          <p:cNvPr id="2" name="TextBox 1"/>
          <p:cNvSpPr txBox="1"/>
          <p:nvPr/>
        </p:nvSpPr>
        <p:spPr>
          <a:xfrm>
            <a:off x="640080" y="365760"/>
            <a:ext cx="8229600" cy="457200"/>
          </a:xfrm>
          <a:prstGeom prst="rect">
            <a:avLst/>
          </a:prstGeom>
          <a:noFill/>
        </p:spPr>
        <p:txBody>
          <a:bodyPr wrap="square" anchor="t">
            <a:spAutoFit/>
          </a:bodyPr>
          <a:lstStyle/>
          <a:p>
            <a:pPr algn="l">
              <a:lnSpc>
                <a:spcPct val="100000"/>
              </a:lnSpc>
            </a:pPr>
            <a:r>
              <a:rPr sz="1300" b="1">
                <a:solidFill>
                  <a:srgbClr val="006A68"/>
                </a:solidFill>
                <a:latin typeface="Manrope"/>
              </a:rPr>
              <a:t>ANATOMIE DU NAVIGATEUR · 1 SUR 6</a:t>
            </a:r>
          </a:p>
        </p:txBody>
      </p:sp>
      <p:sp>
        <p:nvSpPr>
          <p:cNvPr id="3" name="TextBox 2"/>
          <p:cNvSpPr txBox="1"/>
          <p:nvPr/>
        </p:nvSpPr>
        <p:spPr>
          <a:xfrm>
            <a:off x="640080" y="749808"/>
            <a:ext cx="10881360" cy="822960"/>
          </a:xfrm>
          <a:prstGeom prst="rect">
            <a:avLst/>
          </a:prstGeom>
          <a:noFill/>
        </p:spPr>
        <p:txBody>
          <a:bodyPr wrap="square" anchor="t">
            <a:spAutoFit/>
          </a:bodyPr>
          <a:lstStyle/>
          <a:p>
            <a:pPr algn="l">
              <a:lnSpc>
                <a:spcPct val="100000"/>
              </a:lnSpc>
            </a:pPr>
            <a:r>
              <a:rPr sz="3000" b="1">
                <a:solidFill>
                  <a:srgbClr val="00475E"/>
                </a:solidFill>
                <a:latin typeface="Manrope"/>
              </a:rPr>
              <a:t>Le navigateur, en un coup d'œil</a:t>
            </a:r>
          </a:p>
        </p:txBody>
      </p:sp>
      <p:sp>
        <p:nvSpPr>
          <p:cNvPr id="4" name="Rounded Rectangle 3"/>
          <p:cNvSpPr/>
          <p:nvPr/>
        </p:nvSpPr>
        <p:spPr>
          <a:xfrm>
            <a:off x="1280160" y="2103120"/>
            <a:ext cx="9601200" cy="3840480"/>
          </a:xfrm>
          <a:prstGeom prst="roundRect">
            <a:avLst/>
          </a:prstGeom>
          <a:solidFill>
            <a:srgbClr val="FFFFFF"/>
          </a:solidFill>
          <a:ln w="19050">
            <a:solidFill>
              <a:srgbClr val="1A5F7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1353312" y="2139696"/>
            <a:ext cx="2926080" cy="420624"/>
          </a:xfrm>
          <a:prstGeom prst="roundRect">
            <a:avLst/>
          </a:prstGeom>
          <a:solidFill>
            <a:srgbClr val="FFFFFF"/>
          </a:solidFill>
          <a:ln w="12700">
            <a:solidFill>
              <a:srgbClr val="1A5F7A"/>
            </a:solid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l"/>
            <a:r>
              <a:rPr sz="1200" b="1">
                <a:solidFill>
                  <a:srgbClr val="1A1C1E"/>
                </a:solidFill>
                <a:latin typeface="Manrope"/>
              </a:rPr>
              <a:t>🔍  Recherche — pharmacie</a:t>
            </a:r>
          </a:p>
        </p:txBody>
      </p:sp>
      <p:sp>
        <p:nvSpPr>
          <p:cNvPr id="6" name="Rounded Rectangle 5"/>
          <p:cNvSpPr/>
          <p:nvPr/>
        </p:nvSpPr>
        <p:spPr>
          <a:xfrm>
            <a:off x="4334256" y="2139696"/>
            <a:ext cx="2743200" cy="420624"/>
          </a:xfrm>
          <a:prstGeom prst="roundRect">
            <a:avLst/>
          </a:prstGeom>
          <a:solidFill>
            <a:srgbClr val="F3F3F6"/>
          </a:solidFill>
          <a:ln>
            <a:no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l"/>
            <a:r>
              <a:rPr sz="1200" b="1">
                <a:solidFill>
                  <a:srgbClr val="6B6F72"/>
                </a:solidFill>
                <a:latin typeface="Manrope"/>
              </a:rPr>
              <a:t>📰  Nouvelles locales</a:t>
            </a:r>
          </a:p>
        </p:txBody>
      </p:sp>
      <p:sp>
        <p:nvSpPr>
          <p:cNvPr id="7" name="Rounded Rectangle 6"/>
          <p:cNvSpPr/>
          <p:nvPr/>
        </p:nvSpPr>
        <p:spPr>
          <a:xfrm>
            <a:off x="7132320" y="2139696"/>
            <a:ext cx="457200" cy="420624"/>
          </a:xfrm>
          <a:prstGeom prst="roundRect">
            <a:avLst/>
          </a:prstGeom>
          <a:solidFill>
            <a:srgbClr val="F3F3F6"/>
          </a:solidFill>
          <a:ln>
            <a:no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ctr"/>
            <a:r>
              <a:rPr sz="1800" b="1">
                <a:solidFill>
                  <a:srgbClr val="00475E"/>
                </a:solidFill>
                <a:latin typeface="Manrope"/>
              </a:rPr>
              <a:t>+</a:t>
            </a:r>
          </a:p>
        </p:txBody>
      </p:sp>
      <p:sp>
        <p:nvSpPr>
          <p:cNvPr id="8" name="Oval 7"/>
          <p:cNvSpPr/>
          <p:nvPr/>
        </p:nvSpPr>
        <p:spPr>
          <a:xfrm>
            <a:off x="1417320" y="2642616"/>
            <a:ext cx="365760" cy="365760"/>
          </a:xfrm>
          <a:prstGeom prst="ellipse">
            <a:avLst/>
          </a:prstGeom>
          <a:solidFill>
            <a:srgbClr val="F3F3F6"/>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1600">
                <a:solidFill>
                  <a:srgbClr val="1A1C1E"/>
                </a:solidFill>
                <a:latin typeface="Public Sans"/>
              </a:rPr>
              <a:t>←</a:t>
            </a:r>
          </a:p>
        </p:txBody>
      </p:sp>
      <p:sp>
        <p:nvSpPr>
          <p:cNvPr id="9" name="Oval 8"/>
          <p:cNvSpPr/>
          <p:nvPr/>
        </p:nvSpPr>
        <p:spPr>
          <a:xfrm>
            <a:off x="1874520" y="2642616"/>
            <a:ext cx="365760" cy="365760"/>
          </a:xfrm>
          <a:prstGeom prst="ellipse">
            <a:avLst/>
          </a:prstGeom>
          <a:solidFill>
            <a:srgbClr val="F3F3F6"/>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1600">
                <a:solidFill>
                  <a:srgbClr val="6B6F72"/>
                </a:solidFill>
                <a:latin typeface="Public Sans"/>
              </a:rPr>
              <a:t>→</a:t>
            </a:r>
          </a:p>
        </p:txBody>
      </p:sp>
      <p:sp>
        <p:nvSpPr>
          <p:cNvPr id="10" name="Rounded Rectangle 9"/>
          <p:cNvSpPr/>
          <p:nvPr/>
        </p:nvSpPr>
        <p:spPr>
          <a:xfrm>
            <a:off x="2423160" y="2596896"/>
            <a:ext cx="7452360" cy="457200"/>
          </a:xfrm>
          <a:prstGeom prst="roundRect">
            <a:avLst/>
          </a:prstGeom>
          <a:solidFill>
            <a:srgbClr val="F3F3F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ounded Rectangle 10"/>
          <p:cNvSpPr/>
          <p:nvPr/>
        </p:nvSpPr>
        <p:spPr>
          <a:xfrm>
            <a:off x="2607686" y="2809641"/>
            <a:ext cx="143012" cy="105704"/>
          </a:xfrm>
          <a:prstGeom prst="roundRect">
            <a:avLst/>
          </a:prstGeom>
          <a:solidFill>
            <a:srgbClr val="006A6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Arc 11"/>
          <p:cNvSpPr/>
          <p:nvPr/>
        </p:nvSpPr>
        <p:spPr>
          <a:xfrm>
            <a:off x="2632558" y="2722591"/>
            <a:ext cx="93268" cy="174100"/>
          </a:xfrm>
          <a:prstGeom prst="arc">
            <a:avLst>
              <a:gd name="adj1" fmla="val -9000000"/>
              <a:gd name="adj2" fmla="val 0"/>
            </a:avLst>
          </a:prstGeom>
          <a:noFill/>
          <a:ln w="38100">
            <a:solidFill>
              <a:srgbClr val="006A6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2666757" y="2841352"/>
            <a:ext cx="24871" cy="24871"/>
          </a:xfrm>
          <a:prstGeom prst="ellipse">
            <a:avLst/>
          </a:prstGeom>
          <a:solidFill>
            <a:srgbClr val="0047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2880360" y="2596896"/>
            <a:ext cx="6903720" cy="457200"/>
          </a:xfrm>
          <a:prstGeom prst="rect">
            <a:avLst/>
          </a:prstGeom>
          <a:noFill/>
        </p:spPr>
        <p:txBody>
          <a:bodyPr wrap="square" anchor="ctr">
            <a:spAutoFit/>
          </a:bodyPr>
          <a:lstStyle/>
          <a:p>
            <a:pPr algn="l">
              <a:lnSpc>
                <a:spcPct val="100000"/>
              </a:lnSpc>
            </a:pPr>
            <a:r>
              <a:rPr sz="1300" b="0">
                <a:solidFill>
                  <a:srgbClr val="1A1C1E"/>
                </a:solidFill>
                <a:latin typeface="Public Sans"/>
              </a:rPr>
              <a:t>https://www.exemple.ca</a:t>
            </a:r>
          </a:p>
        </p:txBody>
      </p:sp>
      <p:sp>
        <p:nvSpPr>
          <p:cNvPr id="15" name="5-Point Star 14"/>
          <p:cNvSpPr/>
          <p:nvPr/>
        </p:nvSpPr>
        <p:spPr>
          <a:xfrm>
            <a:off x="10093148" y="2723084"/>
            <a:ext cx="204825" cy="204825"/>
          </a:xfrm>
          <a:prstGeom prst="star5">
            <a:avLst/>
          </a:prstGeom>
          <a:solidFill>
            <a:srgbClr val="663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Oval 15"/>
          <p:cNvSpPr/>
          <p:nvPr/>
        </p:nvSpPr>
        <p:spPr>
          <a:xfrm>
            <a:off x="10378440" y="2642616"/>
            <a:ext cx="365760" cy="365760"/>
          </a:xfrm>
          <a:prstGeom prst="ellipse">
            <a:avLst/>
          </a:prstGeom>
          <a:solidFill>
            <a:srgbClr val="F3F3F6"/>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1600">
                <a:solidFill>
                  <a:srgbClr val="1A1C1E"/>
                </a:solidFill>
                <a:latin typeface="Public Sans"/>
              </a:rPr>
              <a:t>⋮</a:t>
            </a:r>
          </a:p>
        </p:txBody>
      </p:sp>
      <p:sp>
        <p:nvSpPr>
          <p:cNvPr id="17" name="Rounded Rectangle 16"/>
          <p:cNvSpPr/>
          <p:nvPr/>
        </p:nvSpPr>
        <p:spPr>
          <a:xfrm>
            <a:off x="1508760" y="3145536"/>
            <a:ext cx="9144000" cy="2706624"/>
          </a:xfrm>
          <a:prstGeom prst="roundRect">
            <a:avLst/>
          </a:prstGeom>
          <a:solidFill>
            <a:srgbClr val="F3F3F6"/>
          </a:solidFill>
          <a:ln w="15875">
            <a:solidFill>
              <a:srgbClr val="1A5F7A"/>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1700">
                <a:solidFill>
                  <a:srgbClr val="1A5F7A"/>
                </a:solidFill>
                <a:latin typeface="Public Sans"/>
              </a:rPr>
              <a:t>Contenu de la page web</a:t>
            </a:r>
          </a:p>
        </p:txBody>
      </p:sp>
      <p:cxnSp>
        <p:nvCxnSpPr>
          <p:cNvPr id="18" name="Connector 17"/>
          <p:cNvCxnSpPr/>
          <p:nvPr/>
        </p:nvCxnSpPr>
        <p:spPr>
          <a:xfrm>
            <a:off x="3200400" y="2029968"/>
            <a:ext cx="1106424" cy="73152"/>
          </a:xfrm>
          <a:prstGeom prst="line">
            <a:avLst/>
          </a:prstGeom>
          <a:ln w="19050">
            <a:solidFill>
              <a:srgbClr val="006A68"/>
            </a:solidFill>
          </a:ln>
        </p:spPr>
        <p:style>
          <a:lnRef idx="2">
            <a:schemeClr val="accent1"/>
          </a:lnRef>
          <a:fillRef idx="0">
            <a:schemeClr val="accent1"/>
          </a:fillRef>
          <a:effectRef idx="1">
            <a:schemeClr val="accent1"/>
          </a:effectRef>
          <a:fontRef idx="minor">
            <a:schemeClr val="tx1"/>
          </a:fontRef>
        </p:style>
      </p:cxnSp>
      <p:sp>
        <p:nvSpPr>
          <p:cNvPr id="19" name="Oval 18"/>
          <p:cNvSpPr/>
          <p:nvPr/>
        </p:nvSpPr>
        <p:spPr>
          <a:xfrm>
            <a:off x="4256532" y="2052828"/>
            <a:ext cx="100584" cy="100584"/>
          </a:xfrm>
          <a:prstGeom prst="ellipse">
            <a:avLst/>
          </a:prstGeom>
          <a:solidFill>
            <a:srgbClr val="006A6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ounded Rectangle 19"/>
          <p:cNvSpPr/>
          <p:nvPr/>
        </p:nvSpPr>
        <p:spPr>
          <a:xfrm>
            <a:off x="457200" y="1645920"/>
            <a:ext cx="2743200" cy="384048"/>
          </a:xfrm>
          <a:prstGeom prst="roundRect">
            <a:avLst/>
          </a:prstGeom>
          <a:solidFill>
            <a:srgbClr val="FFFFFF"/>
          </a:solidFill>
          <a:ln w="12700">
            <a:solidFill>
              <a:srgbClr val="006A68"/>
            </a:solid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ctr"/>
            <a:r>
              <a:rPr sz="1300" b="1">
                <a:solidFill>
                  <a:srgbClr val="006A68"/>
                </a:solidFill>
                <a:latin typeface="Manrope"/>
              </a:rPr>
              <a:t>Onglets (pages ouvertes)</a:t>
            </a:r>
          </a:p>
        </p:txBody>
      </p:sp>
      <p:cxnSp>
        <p:nvCxnSpPr>
          <p:cNvPr id="21" name="Connector 20"/>
          <p:cNvCxnSpPr/>
          <p:nvPr/>
        </p:nvCxnSpPr>
        <p:spPr>
          <a:xfrm>
            <a:off x="1280160" y="2825496"/>
            <a:ext cx="320040" cy="0"/>
          </a:xfrm>
          <a:prstGeom prst="line">
            <a:avLst/>
          </a:prstGeom>
          <a:ln w="19050">
            <a:solidFill>
              <a:srgbClr val="6B6F72"/>
            </a:solidFill>
          </a:ln>
        </p:spPr>
        <p:style>
          <a:lnRef idx="2">
            <a:schemeClr val="accent1"/>
          </a:lnRef>
          <a:fillRef idx="0">
            <a:schemeClr val="accent1"/>
          </a:fillRef>
          <a:effectRef idx="1">
            <a:schemeClr val="accent1"/>
          </a:effectRef>
          <a:fontRef idx="minor">
            <a:schemeClr val="tx1"/>
          </a:fontRef>
        </p:style>
      </p:cxnSp>
      <p:sp>
        <p:nvSpPr>
          <p:cNvPr id="22" name="Oval 21"/>
          <p:cNvSpPr/>
          <p:nvPr/>
        </p:nvSpPr>
        <p:spPr>
          <a:xfrm>
            <a:off x="1549908" y="2775204"/>
            <a:ext cx="100584" cy="100584"/>
          </a:xfrm>
          <a:prstGeom prst="ellipse">
            <a:avLst/>
          </a:prstGeom>
          <a:solidFill>
            <a:srgbClr val="6B6F7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ounded Rectangle 22"/>
          <p:cNvSpPr/>
          <p:nvPr/>
        </p:nvSpPr>
        <p:spPr>
          <a:xfrm>
            <a:off x="45720" y="2395728"/>
            <a:ext cx="1234440" cy="685800"/>
          </a:xfrm>
          <a:prstGeom prst="roundRect">
            <a:avLst/>
          </a:prstGeom>
          <a:solidFill>
            <a:srgbClr val="FFFFFF"/>
          </a:solidFill>
          <a:ln w="12700">
            <a:solidFill>
              <a:srgbClr val="6B6F72"/>
            </a:solid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ctr"/>
            <a:r>
              <a:rPr sz="1100" b="1">
                <a:solidFill>
                  <a:srgbClr val="6B6F72"/>
                </a:solidFill>
                <a:latin typeface="Manrope"/>
              </a:rPr>
              <a:t>Retour /</a:t>
            </a:r>
            <a:br/>
            <a:r>
              <a:rPr sz="1100" b="1">
                <a:solidFill>
                  <a:srgbClr val="6B6F72"/>
                </a:solidFill>
                <a:latin typeface="Manrope"/>
              </a:rPr>
              <a:t>avancer</a:t>
            </a:r>
          </a:p>
        </p:txBody>
      </p:sp>
      <p:cxnSp>
        <p:nvCxnSpPr>
          <p:cNvPr id="24" name="Connector 23"/>
          <p:cNvCxnSpPr/>
          <p:nvPr/>
        </p:nvCxnSpPr>
        <p:spPr>
          <a:xfrm flipV="1">
            <a:off x="1280160" y="2825496"/>
            <a:ext cx="1399032" cy="374904"/>
          </a:xfrm>
          <a:prstGeom prst="line">
            <a:avLst/>
          </a:prstGeom>
          <a:ln w="19050">
            <a:solidFill>
              <a:srgbClr val="1A5F7A"/>
            </a:solidFill>
          </a:ln>
        </p:spPr>
        <p:style>
          <a:lnRef idx="2">
            <a:schemeClr val="accent1"/>
          </a:lnRef>
          <a:fillRef idx="0">
            <a:schemeClr val="accent1"/>
          </a:fillRef>
          <a:effectRef idx="1">
            <a:schemeClr val="accent1"/>
          </a:effectRef>
          <a:fontRef idx="minor">
            <a:schemeClr val="tx1"/>
          </a:fontRef>
        </p:style>
      </p:cxnSp>
      <p:sp>
        <p:nvSpPr>
          <p:cNvPr id="25" name="Oval 24"/>
          <p:cNvSpPr/>
          <p:nvPr/>
        </p:nvSpPr>
        <p:spPr>
          <a:xfrm>
            <a:off x="2628900" y="2775204"/>
            <a:ext cx="100584" cy="100584"/>
          </a:xfrm>
          <a:prstGeom prst="ellipse">
            <a:avLst/>
          </a:prstGeom>
          <a:solidFill>
            <a:srgbClr val="1A5F7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ounded Rectangle 25"/>
          <p:cNvSpPr/>
          <p:nvPr/>
        </p:nvSpPr>
        <p:spPr>
          <a:xfrm>
            <a:off x="45720" y="3200400"/>
            <a:ext cx="1234440" cy="640080"/>
          </a:xfrm>
          <a:prstGeom prst="roundRect">
            <a:avLst/>
          </a:prstGeom>
          <a:solidFill>
            <a:srgbClr val="FFFFFF"/>
          </a:solidFill>
          <a:ln w="12700">
            <a:solidFill>
              <a:srgbClr val="1A5F7A"/>
            </a:solid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ctr"/>
            <a:r>
              <a:rPr sz="1100" b="1">
                <a:solidFill>
                  <a:srgbClr val="1A5F7A"/>
                </a:solidFill>
                <a:latin typeface="Manrope"/>
              </a:rPr>
              <a:t>Barre d'adresse</a:t>
            </a:r>
            <a:br/>
            <a:r>
              <a:rPr sz="1100" b="1">
                <a:solidFill>
                  <a:srgbClr val="1A5F7A"/>
                </a:solidFill>
                <a:latin typeface="Manrope"/>
              </a:rPr>
              <a:t>(où tu es)</a:t>
            </a:r>
          </a:p>
        </p:txBody>
      </p:sp>
      <p:cxnSp>
        <p:nvCxnSpPr>
          <p:cNvPr id="27" name="Connector 26"/>
          <p:cNvCxnSpPr/>
          <p:nvPr/>
        </p:nvCxnSpPr>
        <p:spPr>
          <a:xfrm>
            <a:off x="10195560" y="2029968"/>
            <a:ext cx="0" cy="795528"/>
          </a:xfrm>
          <a:prstGeom prst="line">
            <a:avLst/>
          </a:prstGeom>
          <a:ln w="19050">
            <a:solidFill>
              <a:srgbClr val="663500"/>
            </a:solidFill>
          </a:ln>
        </p:spPr>
        <p:style>
          <a:lnRef idx="2">
            <a:schemeClr val="accent1"/>
          </a:lnRef>
          <a:fillRef idx="0">
            <a:schemeClr val="accent1"/>
          </a:fillRef>
          <a:effectRef idx="1">
            <a:schemeClr val="accent1"/>
          </a:effectRef>
          <a:fontRef idx="minor">
            <a:schemeClr val="tx1"/>
          </a:fontRef>
        </p:style>
      </p:cxnSp>
      <p:sp>
        <p:nvSpPr>
          <p:cNvPr id="28" name="Oval 27"/>
          <p:cNvSpPr/>
          <p:nvPr/>
        </p:nvSpPr>
        <p:spPr>
          <a:xfrm>
            <a:off x="10145268" y="2775204"/>
            <a:ext cx="100584" cy="100584"/>
          </a:xfrm>
          <a:prstGeom prst="ellipse">
            <a:avLst/>
          </a:prstGeom>
          <a:solidFill>
            <a:srgbClr val="663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Rounded Rectangle 28"/>
          <p:cNvSpPr/>
          <p:nvPr/>
        </p:nvSpPr>
        <p:spPr>
          <a:xfrm>
            <a:off x="9052560" y="1645920"/>
            <a:ext cx="2651760" cy="384048"/>
          </a:xfrm>
          <a:prstGeom prst="roundRect">
            <a:avLst/>
          </a:prstGeom>
          <a:solidFill>
            <a:srgbClr val="FFFFFF"/>
          </a:solidFill>
          <a:ln w="12700">
            <a:solidFill>
              <a:srgbClr val="663500"/>
            </a:solid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ctr"/>
            <a:r>
              <a:rPr sz="1300" b="1">
                <a:solidFill>
                  <a:srgbClr val="663500"/>
                </a:solidFill>
                <a:latin typeface="Manrope"/>
              </a:rPr>
              <a:t>Ajouter aux favoris ⭐</a:t>
            </a:r>
          </a:p>
        </p:txBody>
      </p:sp>
      <p:sp>
        <p:nvSpPr>
          <p:cNvPr id="30" name="TextBox 29"/>
          <p:cNvSpPr txBox="1"/>
          <p:nvPr/>
        </p:nvSpPr>
        <p:spPr>
          <a:xfrm>
            <a:off x="640080" y="6473952"/>
            <a:ext cx="6400800" cy="292608"/>
          </a:xfrm>
          <a:prstGeom prst="rect">
            <a:avLst/>
          </a:prstGeom>
          <a:noFill/>
        </p:spPr>
        <p:txBody>
          <a:bodyPr wrap="square" anchor="t">
            <a:spAutoFit/>
          </a:bodyPr>
          <a:lstStyle/>
          <a:p>
            <a:pPr algn="l">
              <a:lnSpc>
                <a:spcPct val="100000"/>
              </a:lnSpc>
            </a:pPr>
            <a:r>
              <a:rPr sz="900" b="0">
                <a:solidFill>
                  <a:srgbClr val="6B6F72"/>
                </a:solidFill>
                <a:latin typeface="Public Sans"/>
              </a:rPr>
              <a:t>Immigrants Nous Sommes Inc. — Cours informatique de base · Semaine 2</a:t>
            </a:r>
          </a:p>
        </p:txBody>
      </p:sp>
      <p:sp>
        <p:nvSpPr>
          <p:cNvPr id="31" name="TextBox 30"/>
          <p:cNvSpPr txBox="1"/>
          <p:nvPr/>
        </p:nvSpPr>
        <p:spPr>
          <a:xfrm>
            <a:off x="11247120" y="6473952"/>
            <a:ext cx="457200" cy="292608"/>
          </a:xfrm>
          <a:prstGeom prst="rect">
            <a:avLst/>
          </a:prstGeom>
          <a:noFill/>
        </p:spPr>
        <p:txBody>
          <a:bodyPr wrap="square" anchor="t">
            <a:spAutoFit/>
          </a:bodyPr>
          <a:lstStyle/>
          <a:p>
            <a:pPr algn="r">
              <a:lnSpc>
                <a:spcPct val="100000"/>
              </a:lnSpc>
            </a:pPr>
            <a:r>
              <a:rPr sz="900" b="0">
                <a:solidFill>
                  <a:srgbClr val="6B6F72"/>
                </a:solidFill>
                <a:latin typeface="Public Sans"/>
              </a:rPr>
              <a:t>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9F9FB"/>
        </a:solidFill>
        <a:effectLst/>
      </p:bgPr>
    </p:bg>
    <p:spTree>
      <p:nvGrpSpPr>
        <p:cNvPr id="1" name=""/>
        <p:cNvGrpSpPr/>
        <p:nvPr/>
      </p:nvGrpSpPr>
      <p:grpSpPr/>
      <p:sp>
        <p:nvSpPr>
          <p:cNvPr id="2" name="TextBox 1"/>
          <p:cNvSpPr txBox="1"/>
          <p:nvPr/>
        </p:nvSpPr>
        <p:spPr>
          <a:xfrm>
            <a:off x="640080" y="365760"/>
            <a:ext cx="8229600" cy="457200"/>
          </a:xfrm>
          <a:prstGeom prst="rect">
            <a:avLst/>
          </a:prstGeom>
          <a:noFill/>
        </p:spPr>
        <p:txBody>
          <a:bodyPr wrap="square" anchor="t">
            <a:spAutoFit/>
          </a:bodyPr>
          <a:lstStyle/>
          <a:p>
            <a:pPr algn="l">
              <a:lnSpc>
                <a:spcPct val="100000"/>
              </a:lnSpc>
            </a:pPr>
            <a:r>
              <a:rPr sz="1300" b="1">
                <a:solidFill>
                  <a:srgbClr val="006A68"/>
                </a:solidFill>
                <a:latin typeface="Manrope"/>
              </a:rPr>
              <a:t>ANATOMIE DU NAVIGATEUR · 2 SUR 6</a:t>
            </a:r>
          </a:p>
        </p:txBody>
      </p:sp>
      <p:sp>
        <p:nvSpPr>
          <p:cNvPr id="3" name="TextBox 2"/>
          <p:cNvSpPr txBox="1"/>
          <p:nvPr/>
        </p:nvSpPr>
        <p:spPr>
          <a:xfrm>
            <a:off x="640080" y="749808"/>
            <a:ext cx="10881360" cy="822960"/>
          </a:xfrm>
          <a:prstGeom prst="rect">
            <a:avLst/>
          </a:prstGeom>
          <a:noFill/>
        </p:spPr>
        <p:txBody>
          <a:bodyPr wrap="square" anchor="t">
            <a:spAutoFit/>
          </a:bodyPr>
          <a:lstStyle/>
          <a:p>
            <a:pPr algn="l">
              <a:lnSpc>
                <a:spcPct val="100000"/>
              </a:lnSpc>
            </a:pPr>
            <a:r>
              <a:rPr sz="3000" b="1">
                <a:solidFill>
                  <a:srgbClr val="00475E"/>
                </a:solidFill>
                <a:latin typeface="Manrope"/>
              </a:rPr>
              <a:t>Ouvrir et fermer un onglet, pas à pas</a:t>
            </a:r>
          </a:p>
        </p:txBody>
      </p:sp>
      <p:sp>
        <p:nvSpPr>
          <p:cNvPr id="4" name="Rounded Rectangle 3"/>
          <p:cNvSpPr/>
          <p:nvPr/>
        </p:nvSpPr>
        <p:spPr>
          <a:xfrm>
            <a:off x="640080" y="1920240"/>
            <a:ext cx="3200400" cy="3749039"/>
          </a:xfrm>
          <a:prstGeom prst="roundRect">
            <a:avLst/>
          </a:prstGeom>
          <a:solidFill>
            <a:srgbClr val="F3F3F6"/>
          </a:solidFill>
          <a:ln w="12700">
            <a:solidFill>
              <a:srgbClr val="1A5F7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5760719"/>
            <a:ext cx="2834640" cy="457200"/>
          </a:xfrm>
          <a:prstGeom prst="rect">
            <a:avLst/>
          </a:prstGeom>
          <a:noFill/>
        </p:spPr>
        <p:txBody>
          <a:bodyPr wrap="square" anchor="t">
            <a:spAutoFit/>
          </a:bodyPr>
          <a:lstStyle/>
          <a:p>
            <a:pPr algn="ctr">
              <a:lnSpc>
                <a:spcPct val="100000"/>
              </a:lnSpc>
            </a:pPr>
            <a:r>
              <a:rPr sz="1500" b="1">
                <a:solidFill>
                  <a:srgbClr val="00475E"/>
                </a:solidFill>
                <a:latin typeface="Manrope"/>
              </a:rPr>
              <a:t>1. Clique sur le bouton « + »</a:t>
            </a:r>
          </a:p>
        </p:txBody>
      </p:sp>
      <p:sp>
        <p:nvSpPr>
          <p:cNvPr id="6" name="Rounded Rectangle 5"/>
          <p:cNvSpPr/>
          <p:nvPr/>
        </p:nvSpPr>
        <p:spPr>
          <a:xfrm>
            <a:off x="914400" y="2286000"/>
            <a:ext cx="1920240" cy="457200"/>
          </a:xfrm>
          <a:prstGeom prst="roundRect">
            <a:avLst/>
          </a:prstGeom>
          <a:solidFill>
            <a:srgbClr val="FFFFFF"/>
          </a:solidFill>
          <a:ln w="12700">
            <a:solidFill>
              <a:srgbClr val="1A5F7A"/>
            </a:solid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ctr"/>
            <a:r>
              <a:rPr sz="1300" b="1">
                <a:solidFill>
                  <a:srgbClr val="1A1C1E"/>
                </a:solidFill>
                <a:latin typeface="Manrope"/>
              </a:rPr>
              <a:t>🔍 Recherche</a:t>
            </a:r>
          </a:p>
        </p:txBody>
      </p:sp>
      <p:sp>
        <p:nvSpPr>
          <p:cNvPr id="7" name="Oval 6"/>
          <p:cNvSpPr/>
          <p:nvPr/>
        </p:nvSpPr>
        <p:spPr>
          <a:xfrm>
            <a:off x="2926080" y="2286000"/>
            <a:ext cx="457200" cy="457200"/>
          </a:xfrm>
          <a:prstGeom prst="ellipse">
            <a:avLst/>
          </a:prstGeom>
          <a:solidFill>
            <a:srgbClr val="00475E"/>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200">
                <a:solidFill>
                  <a:srgbClr val="FFFFFF"/>
                </a:solidFill>
                <a:latin typeface="Public Sans"/>
              </a:rPr>
              <a:t>+</a:t>
            </a:r>
          </a:p>
        </p:txBody>
      </p:sp>
      <p:sp>
        <p:nvSpPr>
          <p:cNvPr id="8" name="TextBox 7"/>
          <p:cNvSpPr txBox="1"/>
          <p:nvPr/>
        </p:nvSpPr>
        <p:spPr>
          <a:xfrm>
            <a:off x="914400" y="3154680"/>
            <a:ext cx="2651760" cy="640080"/>
          </a:xfrm>
          <a:prstGeom prst="rect">
            <a:avLst/>
          </a:prstGeom>
          <a:noFill/>
        </p:spPr>
        <p:txBody>
          <a:bodyPr wrap="square" anchor="t">
            <a:spAutoFit/>
          </a:bodyPr>
          <a:lstStyle/>
          <a:p>
            <a:pPr algn="ctr">
              <a:lnSpc>
                <a:spcPct val="115000"/>
              </a:lnSpc>
            </a:pPr>
            <a:r>
              <a:rPr sz="1300" b="0">
                <a:solidFill>
                  <a:srgbClr val="1A1C1E"/>
                </a:solidFill>
                <a:latin typeface="Public Sans"/>
              </a:rPr>
              <a:t>Un nouvel onglet vide s'ouvre à côté du premier</a:t>
            </a:r>
          </a:p>
        </p:txBody>
      </p:sp>
      <p:sp>
        <p:nvSpPr>
          <p:cNvPr id="9" name="Oval 8"/>
          <p:cNvSpPr/>
          <p:nvPr/>
        </p:nvSpPr>
        <p:spPr>
          <a:xfrm>
            <a:off x="2011680" y="4069080"/>
            <a:ext cx="457200" cy="457200"/>
          </a:xfrm>
          <a:prstGeom prst="ellipse">
            <a:avLst/>
          </a:prstGeom>
          <a:solidFill>
            <a:srgbClr val="663500"/>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000">
                <a:solidFill>
                  <a:srgbClr val="FFFFFF"/>
                </a:solidFill>
                <a:latin typeface="Public Sans"/>
              </a:rPr>
              <a:t>🖱️</a:t>
            </a:r>
          </a:p>
        </p:txBody>
      </p:sp>
      <p:sp>
        <p:nvSpPr>
          <p:cNvPr id="10" name="Rounded Rectangle 9"/>
          <p:cNvSpPr/>
          <p:nvPr/>
        </p:nvSpPr>
        <p:spPr>
          <a:xfrm>
            <a:off x="4160520" y="1920240"/>
            <a:ext cx="3200400" cy="3749039"/>
          </a:xfrm>
          <a:prstGeom prst="roundRect">
            <a:avLst/>
          </a:prstGeom>
          <a:solidFill>
            <a:srgbClr val="F3F3F6"/>
          </a:solidFill>
          <a:ln w="12700">
            <a:solidFill>
              <a:srgbClr val="1A5F7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343400" y="5760719"/>
            <a:ext cx="2834640" cy="457200"/>
          </a:xfrm>
          <a:prstGeom prst="rect">
            <a:avLst/>
          </a:prstGeom>
          <a:noFill/>
        </p:spPr>
        <p:txBody>
          <a:bodyPr wrap="square" anchor="t">
            <a:spAutoFit/>
          </a:bodyPr>
          <a:lstStyle/>
          <a:p>
            <a:pPr algn="ctr">
              <a:lnSpc>
                <a:spcPct val="100000"/>
              </a:lnSpc>
            </a:pPr>
            <a:r>
              <a:rPr sz="1500" b="1">
                <a:solidFill>
                  <a:srgbClr val="00475E"/>
                </a:solidFill>
                <a:latin typeface="Manrope"/>
              </a:rPr>
              <a:t>2. Navigue dans le nouvel onglet</a:t>
            </a:r>
          </a:p>
        </p:txBody>
      </p:sp>
      <p:sp>
        <p:nvSpPr>
          <p:cNvPr id="12" name="Rounded Rectangle 11"/>
          <p:cNvSpPr/>
          <p:nvPr/>
        </p:nvSpPr>
        <p:spPr>
          <a:xfrm>
            <a:off x="4434840" y="2286000"/>
            <a:ext cx="1280160" cy="457200"/>
          </a:xfrm>
          <a:prstGeom prst="roundRect">
            <a:avLst/>
          </a:prstGeom>
          <a:solidFill>
            <a:srgbClr val="FFFFFF"/>
          </a:solidFill>
          <a:ln w="12700">
            <a:solidFill>
              <a:srgbClr val="1A5F7A"/>
            </a:solid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ctr"/>
            <a:r>
              <a:rPr sz="1300" b="1">
                <a:solidFill>
                  <a:srgbClr val="6B6F72"/>
                </a:solidFill>
                <a:latin typeface="Manrope"/>
              </a:rPr>
              <a:t>🔍 Recherche</a:t>
            </a:r>
          </a:p>
        </p:txBody>
      </p:sp>
      <p:sp>
        <p:nvSpPr>
          <p:cNvPr id="13" name="Rounded Rectangle 12"/>
          <p:cNvSpPr/>
          <p:nvPr/>
        </p:nvSpPr>
        <p:spPr>
          <a:xfrm>
            <a:off x="5806440" y="2286000"/>
            <a:ext cx="1280160" cy="457200"/>
          </a:xfrm>
          <a:prstGeom prst="roundRect">
            <a:avLst/>
          </a:prstGeom>
          <a:solidFill>
            <a:srgbClr val="85F1ED"/>
          </a:solidFill>
          <a:ln>
            <a:no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ctr"/>
            <a:r>
              <a:rPr sz="1300" b="1">
                <a:solidFill>
                  <a:srgbClr val="00475E"/>
                </a:solidFill>
                <a:latin typeface="Manrope"/>
              </a:rPr>
              <a:t>📰 Nouvelles</a:t>
            </a:r>
          </a:p>
        </p:txBody>
      </p:sp>
      <p:sp>
        <p:nvSpPr>
          <p:cNvPr id="14" name="TextBox 13"/>
          <p:cNvSpPr txBox="1"/>
          <p:nvPr/>
        </p:nvSpPr>
        <p:spPr>
          <a:xfrm>
            <a:off x="4434840" y="3154680"/>
            <a:ext cx="2651760" cy="822960"/>
          </a:xfrm>
          <a:prstGeom prst="rect">
            <a:avLst/>
          </a:prstGeom>
          <a:noFill/>
        </p:spPr>
        <p:txBody>
          <a:bodyPr wrap="square" anchor="t">
            <a:spAutoFit/>
          </a:bodyPr>
          <a:lstStyle/>
          <a:p>
            <a:pPr algn="ctr">
              <a:lnSpc>
                <a:spcPct val="115000"/>
              </a:lnSpc>
            </a:pPr>
            <a:r>
              <a:rPr sz="1300" b="0">
                <a:solidFill>
                  <a:srgbClr val="1A1C1E"/>
                </a:solidFill>
                <a:latin typeface="Public Sans"/>
              </a:rPr>
              <a:t>Les deux onglets restent ouverts — clique sur l'un ou l'autre pour y revenir</a:t>
            </a:r>
          </a:p>
        </p:txBody>
      </p:sp>
      <p:sp>
        <p:nvSpPr>
          <p:cNvPr id="15" name="Rounded Rectangle 14"/>
          <p:cNvSpPr/>
          <p:nvPr/>
        </p:nvSpPr>
        <p:spPr>
          <a:xfrm>
            <a:off x="7680960" y="1920240"/>
            <a:ext cx="3200400" cy="3749039"/>
          </a:xfrm>
          <a:prstGeom prst="roundRect">
            <a:avLst/>
          </a:prstGeom>
          <a:solidFill>
            <a:srgbClr val="F3F3F6"/>
          </a:solidFill>
          <a:ln w="12700">
            <a:solidFill>
              <a:srgbClr val="1A5F7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5760719"/>
            <a:ext cx="2834640" cy="457200"/>
          </a:xfrm>
          <a:prstGeom prst="rect">
            <a:avLst/>
          </a:prstGeom>
          <a:noFill/>
        </p:spPr>
        <p:txBody>
          <a:bodyPr wrap="square" anchor="t">
            <a:spAutoFit/>
          </a:bodyPr>
          <a:lstStyle/>
          <a:p>
            <a:pPr algn="ctr">
              <a:lnSpc>
                <a:spcPct val="100000"/>
              </a:lnSpc>
            </a:pPr>
            <a:r>
              <a:rPr sz="1500" b="1">
                <a:solidFill>
                  <a:srgbClr val="00475E"/>
                </a:solidFill>
                <a:latin typeface="Manrope"/>
              </a:rPr>
              <a:t>3. Ferme avec le « X »</a:t>
            </a:r>
          </a:p>
        </p:txBody>
      </p:sp>
      <p:sp>
        <p:nvSpPr>
          <p:cNvPr id="17" name="Rounded Rectangle 16"/>
          <p:cNvSpPr/>
          <p:nvPr/>
        </p:nvSpPr>
        <p:spPr>
          <a:xfrm>
            <a:off x="7955280" y="2286000"/>
            <a:ext cx="1280160" cy="457200"/>
          </a:xfrm>
          <a:prstGeom prst="roundRect">
            <a:avLst/>
          </a:prstGeom>
          <a:solidFill>
            <a:srgbClr val="FFFFFF"/>
          </a:solidFill>
          <a:ln w="12700">
            <a:solidFill>
              <a:srgbClr val="1A5F7A"/>
            </a:solid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ctr"/>
            <a:r>
              <a:rPr sz="1300" b="1">
                <a:solidFill>
                  <a:srgbClr val="6B6F72"/>
                </a:solidFill>
                <a:latin typeface="Manrope"/>
              </a:rPr>
              <a:t>🔍 Recherche</a:t>
            </a:r>
          </a:p>
        </p:txBody>
      </p:sp>
      <p:sp>
        <p:nvSpPr>
          <p:cNvPr id="18" name="Rounded Rectangle 17"/>
          <p:cNvSpPr/>
          <p:nvPr/>
        </p:nvSpPr>
        <p:spPr>
          <a:xfrm>
            <a:off x="9326880" y="2286000"/>
            <a:ext cx="1280160" cy="457200"/>
          </a:xfrm>
          <a:prstGeom prst="roundRect">
            <a:avLst/>
          </a:prstGeom>
          <a:solidFill>
            <a:srgbClr val="85F1ED"/>
          </a:solidFill>
          <a:ln>
            <a:no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ctr"/>
            <a:r>
              <a:rPr sz="1300" b="1">
                <a:solidFill>
                  <a:srgbClr val="00475E"/>
                </a:solidFill>
                <a:latin typeface="Manrope"/>
              </a:rPr>
              <a:t>📰 Nouvelles  ✕</a:t>
            </a:r>
          </a:p>
        </p:txBody>
      </p:sp>
      <p:sp>
        <p:nvSpPr>
          <p:cNvPr id="19" name="TextBox 18"/>
          <p:cNvSpPr txBox="1"/>
          <p:nvPr/>
        </p:nvSpPr>
        <p:spPr>
          <a:xfrm>
            <a:off x="7955280" y="3154680"/>
            <a:ext cx="2651760" cy="822960"/>
          </a:xfrm>
          <a:prstGeom prst="rect">
            <a:avLst/>
          </a:prstGeom>
          <a:noFill/>
        </p:spPr>
        <p:txBody>
          <a:bodyPr wrap="square" anchor="t">
            <a:spAutoFit/>
          </a:bodyPr>
          <a:lstStyle/>
          <a:p>
            <a:pPr algn="ctr">
              <a:lnSpc>
                <a:spcPct val="115000"/>
              </a:lnSpc>
            </a:pPr>
            <a:r>
              <a:rPr sz="1300" b="0">
                <a:solidFill>
                  <a:srgbClr val="1A1C1E"/>
                </a:solidFill>
                <a:latin typeface="Public Sans"/>
              </a:rPr>
              <a:t>Clique sur le petit « X » de l'onglet pour le fermer sans fermer le navigateur</a:t>
            </a:r>
          </a:p>
        </p:txBody>
      </p:sp>
      <p:sp>
        <p:nvSpPr>
          <p:cNvPr id="20" name="TextBox 19"/>
          <p:cNvSpPr txBox="1"/>
          <p:nvPr/>
        </p:nvSpPr>
        <p:spPr>
          <a:xfrm>
            <a:off x="640080" y="6473952"/>
            <a:ext cx="6400800" cy="292608"/>
          </a:xfrm>
          <a:prstGeom prst="rect">
            <a:avLst/>
          </a:prstGeom>
          <a:noFill/>
        </p:spPr>
        <p:txBody>
          <a:bodyPr wrap="square" anchor="t">
            <a:spAutoFit/>
          </a:bodyPr>
          <a:lstStyle/>
          <a:p>
            <a:pPr algn="l">
              <a:lnSpc>
                <a:spcPct val="100000"/>
              </a:lnSpc>
            </a:pPr>
            <a:r>
              <a:rPr sz="900" b="0">
                <a:solidFill>
                  <a:srgbClr val="6B6F72"/>
                </a:solidFill>
                <a:latin typeface="Public Sans"/>
              </a:rPr>
              <a:t>Immigrants Nous Sommes Inc. — Cours informatique de base · Semaine 2</a:t>
            </a:r>
          </a:p>
        </p:txBody>
      </p:sp>
      <p:sp>
        <p:nvSpPr>
          <p:cNvPr id="21" name="TextBox 20"/>
          <p:cNvSpPr txBox="1"/>
          <p:nvPr/>
        </p:nvSpPr>
        <p:spPr>
          <a:xfrm>
            <a:off x="11247120" y="6473952"/>
            <a:ext cx="457200" cy="292608"/>
          </a:xfrm>
          <a:prstGeom prst="rect">
            <a:avLst/>
          </a:prstGeom>
          <a:noFill/>
        </p:spPr>
        <p:txBody>
          <a:bodyPr wrap="square" anchor="t">
            <a:spAutoFit/>
          </a:bodyPr>
          <a:lstStyle/>
          <a:p>
            <a:pPr algn="r">
              <a:lnSpc>
                <a:spcPct val="100000"/>
              </a:lnSpc>
            </a:pPr>
            <a:r>
              <a:rPr sz="900" b="0">
                <a:solidFill>
                  <a:srgbClr val="6B6F72"/>
                </a:solidFill>
                <a:latin typeface="Public Sans"/>
              </a:rPr>
              <a:t>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9F9FB"/>
        </a:solidFill>
        <a:effectLst/>
      </p:bgPr>
    </p:bg>
    <p:spTree>
      <p:nvGrpSpPr>
        <p:cNvPr id="1" name=""/>
        <p:cNvGrpSpPr/>
        <p:nvPr/>
      </p:nvGrpSpPr>
      <p:grpSpPr/>
      <p:sp>
        <p:nvSpPr>
          <p:cNvPr id="2" name="TextBox 1"/>
          <p:cNvSpPr txBox="1"/>
          <p:nvPr/>
        </p:nvSpPr>
        <p:spPr>
          <a:xfrm>
            <a:off x="640080" y="365760"/>
            <a:ext cx="8229600" cy="457200"/>
          </a:xfrm>
          <a:prstGeom prst="rect">
            <a:avLst/>
          </a:prstGeom>
          <a:noFill/>
        </p:spPr>
        <p:txBody>
          <a:bodyPr wrap="square" anchor="t">
            <a:spAutoFit/>
          </a:bodyPr>
          <a:lstStyle/>
          <a:p>
            <a:pPr algn="l">
              <a:lnSpc>
                <a:spcPct val="100000"/>
              </a:lnSpc>
            </a:pPr>
            <a:r>
              <a:rPr sz="1300" b="1">
                <a:solidFill>
                  <a:srgbClr val="006A68"/>
                </a:solidFill>
                <a:latin typeface="Manrope"/>
              </a:rPr>
              <a:t>ANATOMIE DU NAVIGATEUR · 3 SUR 6</a:t>
            </a:r>
          </a:p>
        </p:txBody>
      </p:sp>
      <p:sp>
        <p:nvSpPr>
          <p:cNvPr id="3" name="TextBox 2"/>
          <p:cNvSpPr txBox="1"/>
          <p:nvPr/>
        </p:nvSpPr>
        <p:spPr>
          <a:xfrm>
            <a:off x="640080" y="749808"/>
            <a:ext cx="10881360" cy="822960"/>
          </a:xfrm>
          <a:prstGeom prst="rect">
            <a:avLst/>
          </a:prstGeom>
          <a:noFill/>
        </p:spPr>
        <p:txBody>
          <a:bodyPr wrap="square" anchor="t">
            <a:spAutoFit/>
          </a:bodyPr>
          <a:lstStyle/>
          <a:p>
            <a:pPr algn="l">
              <a:lnSpc>
                <a:spcPct val="100000"/>
              </a:lnSpc>
            </a:pPr>
            <a:r>
              <a:rPr sz="3000" b="1">
                <a:solidFill>
                  <a:srgbClr val="00475E"/>
                </a:solidFill>
                <a:latin typeface="Manrope"/>
              </a:rPr>
              <a:t>Ajouter un favori, pas à pas</a:t>
            </a:r>
          </a:p>
        </p:txBody>
      </p:sp>
      <p:sp>
        <p:nvSpPr>
          <p:cNvPr id="4" name="Rounded Rectangle 3"/>
          <p:cNvSpPr/>
          <p:nvPr/>
        </p:nvSpPr>
        <p:spPr>
          <a:xfrm>
            <a:off x="640080" y="1920240"/>
            <a:ext cx="3200400" cy="3749039"/>
          </a:xfrm>
          <a:prstGeom prst="roundRect">
            <a:avLst/>
          </a:prstGeom>
          <a:solidFill>
            <a:srgbClr val="F3F3F6"/>
          </a:solidFill>
          <a:ln w="12700">
            <a:solidFill>
              <a:srgbClr val="1A5F7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5760719"/>
            <a:ext cx="2834640" cy="457200"/>
          </a:xfrm>
          <a:prstGeom prst="rect">
            <a:avLst/>
          </a:prstGeom>
          <a:noFill/>
        </p:spPr>
        <p:txBody>
          <a:bodyPr wrap="square" anchor="t">
            <a:spAutoFit/>
          </a:bodyPr>
          <a:lstStyle/>
          <a:p>
            <a:pPr algn="ctr">
              <a:lnSpc>
                <a:spcPct val="100000"/>
              </a:lnSpc>
            </a:pPr>
            <a:r>
              <a:rPr sz="1500" b="1">
                <a:solidFill>
                  <a:srgbClr val="00475E"/>
                </a:solidFill>
                <a:latin typeface="Manrope"/>
              </a:rPr>
              <a:t>1. Ouvre la page à garder</a:t>
            </a:r>
          </a:p>
        </p:txBody>
      </p:sp>
      <p:sp>
        <p:nvSpPr>
          <p:cNvPr id="6" name="Rounded Rectangle 5"/>
          <p:cNvSpPr/>
          <p:nvPr/>
        </p:nvSpPr>
        <p:spPr>
          <a:xfrm>
            <a:off x="914400" y="2286000"/>
            <a:ext cx="2651760" cy="457200"/>
          </a:xfrm>
          <a:prstGeom prst="roundRect">
            <a:avLst/>
          </a:prstGeom>
          <a:solidFill>
            <a:srgbClr val="F3F3F6"/>
          </a:solidFill>
          <a:ln>
            <a:no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l"/>
            <a:r>
              <a:rPr sz="1200" b="1">
                <a:solidFill>
                  <a:srgbClr val="1A1C1E"/>
                </a:solidFill>
                <a:latin typeface="Manrope"/>
              </a:rPr>
              <a:t>https://www.exemple.ca</a:t>
            </a:r>
          </a:p>
        </p:txBody>
      </p:sp>
      <p:sp>
        <p:nvSpPr>
          <p:cNvPr id="7" name="Rounded Rectangle 6"/>
          <p:cNvSpPr/>
          <p:nvPr/>
        </p:nvSpPr>
        <p:spPr>
          <a:xfrm>
            <a:off x="914400" y="2926080"/>
            <a:ext cx="2651760" cy="1463040"/>
          </a:xfrm>
          <a:prstGeom prst="roundRect">
            <a:avLst/>
          </a:prstGeom>
          <a:solidFill>
            <a:srgbClr val="F3F3F6"/>
          </a:solidFill>
          <a:ln w="15875">
            <a:solidFill>
              <a:srgbClr val="1A5F7A"/>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1700">
                <a:solidFill>
                  <a:srgbClr val="1A5F7A"/>
                </a:solidFill>
                <a:latin typeface="Public Sans"/>
              </a:rPr>
              <a:t>Page web ouverte</a:t>
            </a:r>
          </a:p>
        </p:txBody>
      </p:sp>
      <p:sp>
        <p:nvSpPr>
          <p:cNvPr id="8" name="Rounded Rectangle 7"/>
          <p:cNvSpPr/>
          <p:nvPr/>
        </p:nvSpPr>
        <p:spPr>
          <a:xfrm>
            <a:off x="4160520" y="1920240"/>
            <a:ext cx="3200400" cy="3749039"/>
          </a:xfrm>
          <a:prstGeom prst="roundRect">
            <a:avLst/>
          </a:prstGeom>
          <a:solidFill>
            <a:srgbClr val="F3F3F6"/>
          </a:solidFill>
          <a:ln w="12700">
            <a:solidFill>
              <a:srgbClr val="1A5F7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343400" y="5760719"/>
            <a:ext cx="2834640" cy="457200"/>
          </a:xfrm>
          <a:prstGeom prst="rect">
            <a:avLst/>
          </a:prstGeom>
          <a:noFill/>
        </p:spPr>
        <p:txBody>
          <a:bodyPr wrap="square" anchor="t">
            <a:spAutoFit/>
          </a:bodyPr>
          <a:lstStyle/>
          <a:p>
            <a:pPr algn="ctr">
              <a:lnSpc>
                <a:spcPct val="100000"/>
              </a:lnSpc>
            </a:pPr>
            <a:r>
              <a:rPr sz="1500" b="1">
                <a:solidFill>
                  <a:srgbClr val="00475E"/>
                </a:solidFill>
                <a:latin typeface="Manrope"/>
              </a:rPr>
              <a:t>2. Clique sur l'étoile ⭐</a:t>
            </a:r>
          </a:p>
        </p:txBody>
      </p:sp>
      <p:sp>
        <p:nvSpPr>
          <p:cNvPr id="10" name="Rounded Rectangle 9"/>
          <p:cNvSpPr/>
          <p:nvPr/>
        </p:nvSpPr>
        <p:spPr>
          <a:xfrm>
            <a:off x="4434840" y="2286000"/>
            <a:ext cx="2651760" cy="457200"/>
          </a:xfrm>
          <a:prstGeom prst="roundRect">
            <a:avLst/>
          </a:prstGeom>
          <a:solidFill>
            <a:srgbClr val="F3F3F6"/>
          </a:solidFill>
          <a:ln>
            <a:no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l"/>
            <a:r>
              <a:rPr sz="1200" b="1">
                <a:solidFill>
                  <a:srgbClr val="1A1C1E"/>
                </a:solidFill>
                <a:latin typeface="Manrope"/>
              </a:rPr>
              <a:t>https://www.exemple.ca</a:t>
            </a:r>
          </a:p>
        </p:txBody>
      </p:sp>
      <p:sp>
        <p:nvSpPr>
          <p:cNvPr id="11" name="5-Point Star 10"/>
          <p:cNvSpPr/>
          <p:nvPr/>
        </p:nvSpPr>
        <p:spPr>
          <a:xfrm>
            <a:off x="6729985" y="2386585"/>
            <a:ext cx="256031" cy="256031"/>
          </a:xfrm>
          <a:prstGeom prst="star5">
            <a:avLst/>
          </a:prstGeom>
          <a:solidFill>
            <a:srgbClr val="663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Oval 11"/>
          <p:cNvSpPr/>
          <p:nvPr/>
        </p:nvSpPr>
        <p:spPr>
          <a:xfrm>
            <a:off x="5509260" y="3589020"/>
            <a:ext cx="502920" cy="502920"/>
          </a:xfrm>
          <a:prstGeom prst="ellipse">
            <a:avLst/>
          </a:prstGeom>
          <a:solidFill>
            <a:srgbClr val="663500"/>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400">
                <a:solidFill>
                  <a:srgbClr val="FFFFFF"/>
                </a:solidFill>
                <a:latin typeface="Public Sans"/>
              </a:rPr>
              <a:t>⭐</a:t>
            </a:r>
          </a:p>
        </p:txBody>
      </p:sp>
      <p:sp>
        <p:nvSpPr>
          <p:cNvPr id="13" name="TextBox 12"/>
          <p:cNvSpPr txBox="1"/>
          <p:nvPr/>
        </p:nvSpPr>
        <p:spPr>
          <a:xfrm>
            <a:off x="4434840" y="4480560"/>
            <a:ext cx="2651760" cy="548640"/>
          </a:xfrm>
          <a:prstGeom prst="rect">
            <a:avLst/>
          </a:prstGeom>
          <a:noFill/>
        </p:spPr>
        <p:txBody>
          <a:bodyPr wrap="square" anchor="t">
            <a:spAutoFit/>
          </a:bodyPr>
          <a:lstStyle/>
          <a:p>
            <a:pPr algn="ctr">
              <a:lnSpc>
                <a:spcPct val="115000"/>
              </a:lnSpc>
            </a:pPr>
            <a:r>
              <a:rPr sz="1300" b="0">
                <a:solidFill>
                  <a:srgbClr val="1A1C1E"/>
                </a:solidFill>
                <a:latin typeface="Public Sans"/>
              </a:rPr>
              <a:t>L'étoile devient pleine : la page est enregistrée</a:t>
            </a:r>
          </a:p>
        </p:txBody>
      </p:sp>
      <p:sp>
        <p:nvSpPr>
          <p:cNvPr id="14" name="Rounded Rectangle 13"/>
          <p:cNvSpPr/>
          <p:nvPr/>
        </p:nvSpPr>
        <p:spPr>
          <a:xfrm>
            <a:off x="7680960" y="1920240"/>
            <a:ext cx="3200400" cy="3749039"/>
          </a:xfrm>
          <a:prstGeom prst="roundRect">
            <a:avLst/>
          </a:prstGeom>
          <a:solidFill>
            <a:srgbClr val="F3F3F6"/>
          </a:solidFill>
          <a:ln w="12700">
            <a:solidFill>
              <a:srgbClr val="1A5F7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863840" y="5760719"/>
            <a:ext cx="2834640" cy="457200"/>
          </a:xfrm>
          <a:prstGeom prst="rect">
            <a:avLst/>
          </a:prstGeom>
          <a:noFill/>
        </p:spPr>
        <p:txBody>
          <a:bodyPr wrap="square" anchor="t">
            <a:spAutoFit/>
          </a:bodyPr>
          <a:lstStyle/>
          <a:p>
            <a:pPr algn="ctr">
              <a:lnSpc>
                <a:spcPct val="100000"/>
              </a:lnSpc>
            </a:pPr>
            <a:r>
              <a:rPr sz="1500" b="1">
                <a:solidFill>
                  <a:srgbClr val="00475E"/>
                </a:solidFill>
                <a:latin typeface="Manrope"/>
              </a:rPr>
              <a:t>3. Retrouve-la dans tes favoris</a:t>
            </a:r>
          </a:p>
        </p:txBody>
      </p:sp>
      <p:sp>
        <p:nvSpPr>
          <p:cNvPr id="16" name="Rounded Rectangle 15"/>
          <p:cNvSpPr/>
          <p:nvPr/>
        </p:nvSpPr>
        <p:spPr>
          <a:xfrm>
            <a:off x="7955280" y="2286000"/>
            <a:ext cx="2651760" cy="457200"/>
          </a:xfrm>
          <a:prstGeom prst="roundRect">
            <a:avLst/>
          </a:prstGeom>
          <a:solidFill>
            <a:srgbClr val="1A5F7A"/>
          </a:solidFill>
          <a:ln>
            <a:no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l"/>
            <a:r>
              <a:rPr sz="1400" b="1">
                <a:solidFill>
                  <a:srgbClr val="FFFFFF"/>
                </a:solidFill>
                <a:latin typeface="Manrope"/>
              </a:rPr>
              <a:t>⭐ Favoris</a:t>
            </a:r>
          </a:p>
        </p:txBody>
      </p:sp>
      <p:sp>
        <p:nvSpPr>
          <p:cNvPr id="17" name="Rounded Rectangle 16"/>
          <p:cNvSpPr/>
          <p:nvPr/>
        </p:nvSpPr>
        <p:spPr>
          <a:xfrm>
            <a:off x="7955280" y="2834640"/>
            <a:ext cx="2651760" cy="45720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l"/>
            <a:r>
              <a:rPr sz="1400" b="0">
                <a:solidFill>
                  <a:srgbClr val="1A1C1E"/>
                </a:solidFill>
                <a:latin typeface="Manrope"/>
              </a:rPr>
              <a:t>  📄 Exemple.ca</a:t>
            </a:r>
          </a:p>
        </p:txBody>
      </p:sp>
      <p:sp>
        <p:nvSpPr>
          <p:cNvPr id="18" name="Rounded Rectangle 17"/>
          <p:cNvSpPr/>
          <p:nvPr/>
        </p:nvSpPr>
        <p:spPr>
          <a:xfrm>
            <a:off x="7955280" y="3383280"/>
            <a:ext cx="2651760" cy="45720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l"/>
            <a:r>
              <a:rPr sz="1400" b="0">
                <a:solidFill>
                  <a:srgbClr val="1A1C1E"/>
                </a:solidFill>
                <a:latin typeface="Manrope"/>
              </a:rPr>
              <a:t>  📄 Ma banque</a:t>
            </a:r>
          </a:p>
        </p:txBody>
      </p:sp>
      <p:sp>
        <p:nvSpPr>
          <p:cNvPr id="19" name="Rounded Rectangle 18"/>
          <p:cNvSpPr/>
          <p:nvPr/>
        </p:nvSpPr>
        <p:spPr>
          <a:xfrm>
            <a:off x="7955280" y="3931919"/>
            <a:ext cx="2651760" cy="45720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wrap="square" lIns="109728" rIns="109728"/>
          <a:lstStyle/>
          <a:p>
            <a:pPr algn="l"/>
            <a:r>
              <a:rPr sz="1400" b="0">
                <a:solidFill>
                  <a:srgbClr val="1A1C1E"/>
                </a:solidFill>
                <a:latin typeface="Manrope"/>
              </a:rPr>
              <a:t>  📄 Météo</a:t>
            </a:r>
          </a:p>
        </p:txBody>
      </p:sp>
      <p:sp>
        <p:nvSpPr>
          <p:cNvPr id="20" name="TextBox 19"/>
          <p:cNvSpPr txBox="1"/>
          <p:nvPr/>
        </p:nvSpPr>
        <p:spPr>
          <a:xfrm>
            <a:off x="640080" y="6473952"/>
            <a:ext cx="6400800" cy="292608"/>
          </a:xfrm>
          <a:prstGeom prst="rect">
            <a:avLst/>
          </a:prstGeom>
          <a:noFill/>
        </p:spPr>
        <p:txBody>
          <a:bodyPr wrap="square" anchor="t">
            <a:spAutoFit/>
          </a:bodyPr>
          <a:lstStyle/>
          <a:p>
            <a:pPr algn="l">
              <a:lnSpc>
                <a:spcPct val="100000"/>
              </a:lnSpc>
            </a:pPr>
            <a:r>
              <a:rPr sz="900" b="0">
                <a:solidFill>
                  <a:srgbClr val="6B6F72"/>
                </a:solidFill>
                <a:latin typeface="Public Sans"/>
              </a:rPr>
              <a:t>Immigrants Nous Sommes Inc. — Cours informatique de base · Semaine 2</a:t>
            </a:r>
          </a:p>
        </p:txBody>
      </p:sp>
      <p:sp>
        <p:nvSpPr>
          <p:cNvPr id="21" name="TextBox 20"/>
          <p:cNvSpPr txBox="1"/>
          <p:nvPr/>
        </p:nvSpPr>
        <p:spPr>
          <a:xfrm>
            <a:off x="11247120" y="6473952"/>
            <a:ext cx="457200" cy="292608"/>
          </a:xfrm>
          <a:prstGeom prst="rect">
            <a:avLst/>
          </a:prstGeom>
          <a:noFill/>
        </p:spPr>
        <p:txBody>
          <a:bodyPr wrap="square" anchor="t">
            <a:spAutoFit/>
          </a:bodyPr>
          <a:lstStyle/>
          <a:p>
            <a:pPr algn="r">
              <a:lnSpc>
                <a:spcPct val="100000"/>
              </a:lnSpc>
            </a:pPr>
            <a:r>
              <a:rPr sz="900" b="0">
                <a:solidFill>
                  <a:srgbClr val="6B6F72"/>
                </a:solidFill>
                <a:latin typeface="Public Sans"/>
              </a:rPr>
              <a:t>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